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png" ContentType="image/png"/>
  <Default Extension="pptx" ContentType="application/vnd.openxmlformats-officedocument.presentationml.presentation"/>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4213" r:id="rId2"/>
  </p:sldMasterIdLst>
  <p:notesMasterIdLst>
    <p:notesMasterId r:id="rId36"/>
  </p:notesMasterIdLst>
  <p:sldIdLst>
    <p:sldId id="256" r:id="rId3"/>
    <p:sldId id="257" r:id="rId4"/>
    <p:sldId id="258" r:id="rId5"/>
    <p:sldId id="259" r:id="rId6"/>
    <p:sldId id="260" r:id="rId7"/>
    <p:sldId id="261" r:id="rId8"/>
    <p:sldId id="262" r:id="rId9"/>
    <p:sldId id="282" r:id="rId10"/>
    <p:sldId id="263" r:id="rId11"/>
    <p:sldId id="264" r:id="rId12"/>
    <p:sldId id="265" r:id="rId13"/>
    <p:sldId id="266" r:id="rId14"/>
    <p:sldId id="267" r:id="rId15"/>
    <p:sldId id="269" r:id="rId16"/>
    <p:sldId id="283" r:id="rId17"/>
    <p:sldId id="284" r:id="rId18"/>
    <p:sldId id="285" r:id="rId19"/>
    <p:sldId id="270" r:id="rId20"/>
    <p:sldId id="271" r:id="rId21"/>
    <p:sldId id="272" r:id="rId22"/>
    <p:sldId id="286" r:id="rId23"/>
    <p:sldId id="273" r:id="rId24"/>
    <p:sldId id="287" r:id="rId25"/>
    <p:sldId id="274" r:id="rId26"/>
    <p:sldId id="275" r:id="rId27"/>
    <p:sldId id="288" r:id="rId28"/>
    <p:sldId id="289" r:id="rId29"/>
    <p:sldId id="276" r:id="rId30"/>
    <p:sldId id="277" r:id="rId31"/>
    <p:sldId id="278" r:id="rId32"/>
    <p:sldId id="279" r:id="rId33"/>
    <p:sldId id="280" r:id="rId34"/>
    <p:sldId id="281" r:id="rId35"/>
  </p:sldIdLst>
  <p:sldSz cx="9144000" cy="5143500" type="screen16x9"/>
  <p:notesSz cx="6858000" cy="9144000"/>
  <p:embeddedFontLst>
    <p:embeddedFont>
      <p:font typeface="Calibri" panose="020F0502020204030204" pitchFamily="34" charset="0"/>
      <p:regular r:id="rId37"/>
      <p:bold r:id="rId38"/>
      <p:italic r:id="rId39"/>
      <p:boldItalic r:id="rId40"/>
    </p:embeddedFont>
    <p:embeddedFont>
      <p:font typeface="Corbel" panose="020B0503020204020204" pitchFamily="34" charset="0"/>
      <p:regular r:id="rId41"/>
      <p:bold r:id="rId42"/>
      <p:italic r:id="rId43"/>
      <p:boldItalic r:id="rId44"/>
    </p:embeddedFont>
    <p:embeddedFont>
      <p:font typeface="Google Sans" panose="020B0604020202020204" charset="0"/>
      <p:regular r:id="rId45"/>
      <p:bold r:id="rId46"/>
      <p:italic r:id="rId47"/>
      <p:boldItalic r:id="rId48"/>
    </p:embeddedFont>
    <p:embeddedFont>
      <p:font typeface="Google Sans Medium" panose="020B0604020202020204" charset="0"/>
      <p:regular r:id="rId49"/>
      <p:bold r:id="rId50"/>
      <p:italic r:id="rId51"/>
      <p:boldItalic r:id="rId52"/>
    </p:embeddedFont>
    <p:embeddedFont>
      <p:font typeface="Open Sans" panose="020B0606030504020204" pitchFamily="34" charset="0"/>
      <p:regular r:id="rId53"/>
      <p:bold r:id="rId54"/>
      <p:italic r:id="rId55"/>
      <p:boldItalic r:id="rId56"/>
    </p:embeddedFont>
    <p:embeddedFont>
      <p:font typeface="Open Sans SemiBold" panose="020B0706030804020204" pitchFamily="34" charset="0"/>
      <p:regular r:id="rId57"/>
      <p:bold r:id="rId58"/>
      <p:italic r:id="rId59"/>
      <p:boldItalic r:id="rId60"/>
    </p:embeddedFont>
    <p:embeddedFont>
      <p:font typeface="Wingdings 2" panose="05020102010507070707" pitchFamily="18" charset="2"/>
      <p:regular r:id="rId61"/>
    </p:embeddedFont>
  </p:embeddedFontLst>
  <p:defaultTextStyle>
    <a:defPPr marR="0" lvl="0" algn="l" rtl="0">
      <a:lnSpc>
        <a:spcPct val="100000"/>
      </a:lnSpc>
      <a:spcBef>
        <a:spcPts val="0"/>
      </a:spcBef>
      <a:spcAft>
        <a:spcPts val="0"/>
      </a:spcAft>
      <a:defRPr lang="es-ES"/>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8E2"/>
    <a:srgbClr val="465674"/>
    <a:srgbClr val="CEDEE2"/>
    <a:srgbClr val="B5CD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94694"/>
  </p:normalViewPr>
  <p:slideViewPr>
    <p:cSldViewPr snapToGrid="0">
      <p:cViewPr varScale="1">
        <p:scale>
          <a:sx n="142" d="100"/>
          <a:sy n="142" d="100"/>
        </p:scale>
        <p:origin x="672"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5" Type="http://schemas.openxmlformats.org/officeDocument/2006/relationships/slide" Target="slides/slide3.xml"/><Relationship Id="rId61" Type="http://schemas.openxmlformats.org/officeDocument/2006/relationships/font" Target="fonts/font25.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20" Type="http://schemas.openxmlformats.org/officeDocument/2006/relationships/slide" Target="slides/slide18.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3.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pPr rtl="0"/>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p: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cd03e5b752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cd03e5b752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dd1fef0813_11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dd1fef0813_11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cd03e5b752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cd03e5b752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ced80ebc1c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ced80ebc1c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dd1fef0813_11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dd1fef0813_11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2504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cd03e5b752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cd03e5b752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6339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ced80ebc1c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ced80ebc1c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99696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d800de29cc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d800de29cc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cd03e5b752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cd03e5b752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d800de29cc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d800de29cc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d800de29cc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d800de29cc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d800de29cc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d800de29cc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37460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d800de29cc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d800de29cc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d800de29cc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d800de29cc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1199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d12f718f8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d12f718f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cd03e5b752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cd03e5b752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cd03e5b752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cd03e5b752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38636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cd03e5b752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cd03e5b752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30209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cd03e5b752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cd03e5b752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cd03e5b752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cd03e5b752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cd03e5b752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cd03e5b752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ced80ebc1c_12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ced80ebc1c_12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cd03e5b752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cd03e5b752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ced80ebc1c_19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ced80ebc1c_1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cd03e5b752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cd03e5b752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ced80ebc1c_12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ced80ebc1c_12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cd03e5b752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cd03e5b752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cd03e5b752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cd03e5b752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cd03e5b752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cd03e5b752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ced80ebc1c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ced80ebc1c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ced80ebc1c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ced80ebc1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6"/>
        <p:cNvGrpSpPr/>
        <p:nvPr/>
      </p:nvGrpSpPr>
      <p:grpSpPr>
        <a:xfrm>
          <a:off x="0" y="0"/>
          <a:ext cx="0" cy="0"/>
          <a:chOff x="0" y="0"/>
          <a:chExt cx="0" cy="0"/>
        </a:xfrm>
      </p:grpSpPr>
      <p:sp>
        <p:nvSpPr>
          <p:cNvPr id="77" name="Google Shape;77;p21"/>
          <p:cNvSpPr txBox="1">
            <a:spLocks noGrp="1"/>
          </p:cNvSpPr>
          <p:nvPr>
            <p:ph type="ctrTitle"/>
          </p:nvPr>
        </p:nvSpPr>
        <p:spPr>
          <a:xfrm>
            <a:off x="311708" y="744575"/>
            <a:ext cx="8520600" cy="2052600"/>
          </a:xfrm>
          <a:prstGeom prst="rect">
            <a:avLst/>
          </a:prstGeom>
        </p:spPr>
        <p:txBody>
          <a:bodyPr spcFirstLastPara="1" wrap="square" lIns="91425" tIns="91425" rIns="91425" bIns="91425" rtlCol="0"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pPr rtl="0"/>
            <a:endParaRPr/>
          </a:p>
        </p:txBody>
      </p:sp>
      <p:sp>
        <p:nvSpPr>
          <p:cNvPr id="78" name="Google Shape;78;p21"/>
          <p:cNvSpPr txBox="1">
            <a:spLocks noGrp="1"/>
          </p:cNvSpPr>
          <p:nvPr>
            <p:ph type="subTitle" idx="1"/>
          </p:nvPr>
        </p:nvSpPr>
        <p:spPr>
          <a:xfrm>
            <a:off x="311700" y="2834125"/>
            <a:ext cx="8520600" cy="792600"/>
          </a:xfrm>
          <a:prstGeom prst="rect">
            <a:avLst/>
          </a:prstGeom>
        </p:spPr>
        <p:txBody>
          <a:bodyPr spcFirstLastPara="1" wrap="square" lIns="91425" tIns="91425" rIns="91425" bIns="91425" rtlCol="0"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pPr rtl="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0"/>
        <p:cNvGrpSpPr/>
        <p:nvPr/>
      </p:nvGrpSpPr>
      <p:grpSpPr>
        <a:xfrm>
          <a:off x="0" y="0"/>
          <a:ext cx="0" cy="0"/>
          <a:chOff x="0" y="0"/>
          <a:chExt cx="0" cy="0"/>
        </a:xfrm>
      </p:grpSpPr>
      <p:sp>
        <p:nvSpPr>
          <p:cNvPr id="111" name="Google Shape;111;p30"/>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rtlCol="0"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pPr rtl="0"/>
            <a:r>
              <a:t>xx%</a:t>
            </a:r>
          </a:p>
        </p:txBody>
      </p:sp>
      <p:sp>
        <p:nvSpPr>
          <p:cNvPr id="112" name="Google Shape;112;p30"/>
          <p:cNvSpPr txBox="1">
            <a:spLocks noGrp="1"/>
          </p:cNvSpPr>
          <p:nvPr>
            <p:ph type="body" idx="1"/>
          </p:nvPr>
        </p:nvSpPr>
        <p:spPr>
          <a:xfrm>
            <a:off x="311700" y="3152225"/>
            <a:ext cx="8520600" cy="1300800"/>
          </a:xfrm>
          <a:prstGeom prst="rect">
            <a:avLst/>
          </a:prstGeom>
        </p:spPr>
        <p:txBody>
          <a:bodyPr spcFirstLastPara="1" wrap="square" lIns="91425" tIns="91425" rIns="91425" bIns="91425" rtlCol="0"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pPr rtl="0"/>
            <a:endParaRPr/>
          </a:p>
        </p:txBody>
      </p:sp>
      <p:sp>
        <p:nvSpPr>
          <p:cNvPr id="113" name="Google Shape;113;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rtlCol="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ue" type="blank">
  <p:cSld name="BLANK">
    <p:spTree>
      <p:nvGrpSpPr>
        <p:cNvPr id="1" name="Shape 114"/>
        <p:cNvGrpSpPr/>
        <p:nvPr/>
      </p:nvGrpSpPr>
      <p:grpSpPr>
        <a:xfrm>
          <a:off x="0" y="0"/>
          <a:ext cx="0" cy="0"/>
          <a:chOff x="0" y="0"/>
          <a:chExt cx="0" cy="0"/>
        </a:xfrm>
      </p:grpSpPr>
      <p:sp>
        <p:nvSpPr>
          <p:cNvPr id="115" name="Google Shape;115;p31"/>
          <p:cNvSpPr/>
          <p:nvPr/>
        </p:nvSpPr>
        <p:spPr>
          <a:xfrm>
            <a:off x="0" y="329125"/>
            <a:ext cx="69300" cy="753000"/>
          </a:xfrm>
          <a:prstGeom prst="rect">
            <a:avLst/>
          </a:prstGeom>
          <a:solidFill>
            <a:srgbClr val="4285F4"/>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pic>
        <p:nvPicPr>
          <p:cNvPr id="116" name="Google Shape;116;p31"/>
          <p:cNvPicPr preferRelativeResize="0"/>
          <p:nvPr/>
        </p:nvPicPr>
        <p:blipFill>
          <a:blip r:embed="rId2">
            <a:alphaModFix/>
          </a:blip>
          <a:stretch>
            <a:fillRect/>
          </a:stretch>
        </p:blipFill>
        <p:spPr>
          <a:xfrm>
            <a:off x="8421700" y="4841325"/>
            <a:ext cx="464875" cy="15665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Red">
  <p:cSld name="BLANK_1">
    <p:spTree>
      <p:nvGrpSpPr>
        <p:cNvPr id="1" name="Shape 117"/>
        <p:cNvGrpSpPr/>
        <p:nvPr/>
      </p:nvGrpSpPr>
      <p:grpSpPr>
        <a:xfrm>
          <a:off x="0" y="0"/>
          <a:ext cx="0" cy="0"/>
          <a:chOff x="0" y="0"/>
          <a:chExt cx="0" cy="0"/>
        </a:xfrm>
      </p:grpSpPr>
      <p:sp>
        <p:nvSpPr>
          <p:cNvPr id="118" name="Google Shape;118;p32"/>
          <p:cNvSpPr/>
          <p:nvPr/>
        </p:nvSpPr>
        <p:spPr>
          <a:xfrm>
            <a:off x="0" y="329125"/>
            <a:ext cx="69300" cy="753000"/>
          </a:xfrm>
          <a:prstGeom prst="rect">
            <a:avLst/>
          </a:prstGeom>
          <a:solidFill>
            <a:srgbClr val="EA4335"/>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pic>
        <p:nvPicPr>
          <p:cNvPr id="119" name="Google Shape;119;p32"/>
          <p:cNvPicPr preferRelativeResize="0"/>
          <p:nvPr/>
        </p:nvPicPr>
        <p:blipFill>
          <a:blip r:embed="rId2">
            <a:alphaModFix/>
          </a:blip>
          <a:stretch>
            <a:fillRect/>
          </a:stretch>
        </p:blipFill>
        <p:spPr>
          <a:xfrm>
            <a:off x="8421700" y="4841325"/>
            <a:ext cx="464875" cy="15665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Red 2">
  <p:cSld name="BLANK_1_2">
    <p:spTree>
      <p:nvGrpSpPr>
        <p:cNvPr id="1" name="Shape 120"/>
        <p:cNvGrpSpPr/>
        <p:nvPr/>
      </p:nvGrpSpPr>
      <p:grpSpPr>
        <a:xfrm>
          <a:off x="0" y="0"/>
          <a:ext cx="0" cy="0"/>
          <a:chOff x="0" y="0"/>
          <a:chExt cx="0" cy="0"/>
        </a:xfrm>
      </p:grpSpPr>
      <p:sp>
        <p:nvSpPr>
          <p:cNvPr id="121" name="Google Shape;121;p33"/>
          <p:cNvSpPr/>
          <p:nvPr/>
        </p:nvSpPr>
        <p:spPr>
          <a:xfrm>
            <a:off x="0" y="329125"/>
            <a:ext cx="69300" cy="4485300"/>
          </a:xfrm>
          <a:prstGeom prst="rect">
            <a:avLst/>
          </a:prstGeom>
          <a:solidFill>
            <a:srgbClr val="EA4335"/>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pic>
        <p:nvPicPr>
          <p:cNvPr id="122" name="Google Shape;122;p33"/>
          <p:cNvPicPr preferRelativeResize="0"/>
          <p:nvPr/>
        </p:nvPicPr>
        <p:blipFill>
          <a:blip r:embed="rId2">
            <a:alphaModFix/>
          </a:blip>
          <a:stretch>
            <a:fillRect/>
          </a:stretch>
        </p:blipFill>
        <p:spPr>
          <a:xfrm>
            <a:off x="8421700" y="4841325"/>
            <a:ext cx="464875" cy="15665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Yellow 2">
  <p:cSld name="BLANK_1_2_1">
    <p:spTree>
      <p:nvGrpSpPr>
        <p:cNvPr id="1" name="Shape 123"/>
        <p:cNvGrpSpPr/>
        <p:nvPr/>
      </p:nvGrpSpPr>
      <p:grpSpPr>
        <a:xfrm>
          <a:off x="0" y="0"/>
          <a:ext cx="0" cy="0"/>
          <a:chOff x="0" y="0"/>
          <a:chExt cx="0" cy="0"/>
        </a:xfrm>
      </p:grpSpPr>
      <p:sp>
        <p:nvSpPr>
          <p:cNvPr id="124" name="Google Shape;124;p34"/>
          <p:cNvSpPr/>
          <p:nvPr/>
        </p:nvSpPr>
        <p:spPr>
          <a:xfrm>
            <a:off x="0" y="329125"/>
            <a:ext cx="69300" cy="4485300"/>
          </a:xfrm>
          <a:prstGeom prst="rect">
            <a:avLst/>
          </a:prstGeom>
          <a:solidFill>
            <a:srgbClr val="FBBC04"/>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pic>
        <p:nvPicPr>
          <p:cNvPr id="125" name="Google Shape;125;p34"/>
          <p:cNvPicPr preferRelativeResize="0"/>
          <p:nvPr/>
        </p:nvPicPr>
        <p:blipFill>
          <a:blip r:embed="rId2">
            <a:alphaModFix/>
          </a:blip>
          <a:stretch>
            <a:fillRect/>
          </a:stretch>
        </p:blipFill>
        <p:spPr>
          <a:xfrm>
            <a:off x="8421700" y="4841325"/>
            <a:ext cx="464875" cy="15665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Green 2">
  <p:cSld name="BLANK_1_2_1_1">
    <p:spTree>
      <p:nvGrpSpPr>
        <p:cNvPr id="1" name="Shape 126"/>
        <p:cNvGrpSpPr/>
        <p:nvPr/>
      </p:nvGrpSpPr>
      <p:grpSpPr>
        <a:xfrm>
          <a:off x="0" y="0"/>
          <a:ext cx="0" cy="0"/>
          <a:chOff x="0" y="0"/>
          <a:chExt cx="0" cy="0"/>
        </a:xfrm>
      </p:grpSpPr>
      <p:sp>
        <p:nvSpPr>
          <p:cNvPr id="127" name="Google Shape;127;p35"/>
          <p:cNvSpPr/>
          <p:nvPr/>
        </p:nvSpPr>
        <p:spPr>
          <a:xfrm>
            <a:off x="0" y="329125"/>
            <a:ext cx="69300" cy="4485300"/>
          </a:xfrm>
          <a:prstGeom prst="rect">
            <a:avLst/>
          </a:prstGeom>
          <a:solidFill>
            <a:srgbClr val="34A853"/>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pic>
        <p:nvPicPr>
          <p:cNvPr id="128" name="Google Shape;128;p35"/>
          <p:cNvPicPr preferRelativeResize="0"/>
          <p:nvPr/>
        </p:nvPicPr>
        <p:blipFill>
          <a:blip r:embed="rId2">
            <a:alphaModFix/>
          </a:blip>
          <a:stretch>
            <a:fillRect/>
          </a:stretch>
        </p:blipFill>
        <p:spPr>
          <a:xfrm>
            <a:off x="8421700" y="4841325"/>
            <a:ext cx="464875" cy="15665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Yellow">
  <p:cSld name="BLANK_1_1">
    <p:spTree>
      <p:nvGrpSpPr>
        <p:cNvPr id="1" name="Shape 129"/>
        <p:cNvGrpSpPr/>
        <p:nvPr/>
      </p:nvGrpSpPr>
      <p:grpSpPr>
        <a:xfrm>
          <a:off x="0" y="0"/>
          <a:ext cx="0" cy="0"/>
          <a:chOff x="0" y="0"/>
          <a:chExt cx="0" cy="0"/>
        </a:xfrm>
      </p:grpSpPr>
      <p:sp>
        <p:nvSpPr>
          <p:cNvPr id="130" name="Google Shape;130;p36"/>
          <p:cNvSpPr/>
          <p:nvPr/>
        </p:nvSpPr>
        <p:spPr>
          <a:xfrm>
            <a:off x="0" y="329125"/>
            <a:ext cx="69300" cy="753000"/>
          </a:xfrm>
          <a:prstGeom prst="rect">
            <a:avLst/>
          </a:prstGeom>
          <a:solidFill>
            <a:srgbClr val="F299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pic>
        <p:nvPicPr>
          <p:cNvPr id="131" name="Google Shape;131;p36"/>
          <p:cNvPicPr preferRelativeResize="0"/>
          <p:nvPr/>
        </p:nvPicPr>
        <p:blipFill>
          <a:blip r:embed="rId2">
            <a:alphaModFix/>
          </a:blip>
          <a:stretch>
            <a:fillRect/>
          </a:stretch>
        </p:blipFill>
        <p:spPr>
          <a:xfrm>
            <a:off x="8421700" y="4841325"/>
            <a:ext cx="464875" cy="15665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Green">
  <p:cSld name="BLANK_1_1_1">
    <p:spTree>
      <p:nvGrpSpPr>
        <p:cNvPr id="1" name="Shape 132"/>
        <p:cNvGrpSpPr/>
        <p:nvPr/>
      </p:nvGrpSpPr>
      <p:grpSpPr>
        <a:xfrm>
          <a:off x="0" y="0"/>
          <a:ext cx="0" cy="0"/>
          <a:chOff x="0" y="0"/>
          <a:chExt cx="0" cy="0"/>
        </a:xfrm>
      </p:grpSpPr>
      <p:sp>
        <p:nvSpPr>
          <p:cNvPr id="133" name="Google Shape;133;p37"/>
          <p:cNvSpPr/>
          <p:nvPr/>
        </p:nvSpPr>
        <p:spPr>
          <a:xfrm>
            <a:off x="0" y="329125"/>
            <a:ext cx="69300" cy="753000"/>
          </a:xfrm>
          <a:prstGeom prst="rect">
            <a:avLst/>
          </a:prstGeom>
          <a:solidFill>
            <a:srgbClr val="34A853"/>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pic>
        <p:nvPicPr>
          <p:cNvPr id="134" name="Google Shape;134;p37"/>
          <p:cNvPicPr preferRelativeResize="0"/>
          <p:nvPr/>
        </p:nvPicPr>
        <p:blipFill>
          <a:blip r:embed="rId2">
            <a:alphaModFix/>
          </a:blip>
          <a:stretch>
            <a:fillRect/>
          </a:stretch>
        </p:blipFill>
        <p:spPr>
          <a:xfrm>
            <a:off x="8421700" y="4841325"/>
            <a:ext cx="464875" cy="15665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Gray">
  <p:cSld name="BLANK_1_1_1_1">
    <p:spTree>
      <p:nvGrpSpPr>
        <p:cNvPr id="1" name="Shape 135"/>
        <p:cNvGrpSpPr/>
        <p:nvPr/>
      </p:nvGrpSpPr>
      <p:grpSpPr>
        <a:xfrm>
          <a:off x="0" y="0"/>
          <a:ext cx="0" cy="0"/>
          <a:chOff x="0" y="0"/>
          <a:chExt cx="0" cy="0"/>
        </a:xfrm>
      </p:grpSpPr>
      <p:sp>
        <p:nvSpPr>
          <p:cNvPr id="136" name="Google Shape;136;p38"/>
          <p:cNvSpPr/>
          <p:nvPr/>
        </p:nvSpPr>
        <p:spPr>
          <a:xfrm>
            <a:off x="0" y="329125"/>
            <a:ext cx="69300" cy="753000"/>
          </a:xfrm>
          <a:prstGeom prst="rect">
            <a:avLst/>
          </a:prstGeom>
          <a:solidFill>
            <a:srgbClr val="9AA0A6"/>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pic>
        <p:nvPicPr>
          <p:cNvPr id="137" name="Google Shape;137;p38"/>
          <p:cNvPicPr preferRelativeResize="0"/>
          <p:nvPr/>
        </p:nvPicPr>
        <p:blipFill>
          <a:blip r:embed="rId2">
            <a:alphaModFix/>
          </a:blip>
          <a:stretch>
            <a:fillRect/>
          </a:stretch>
        </p:blipFill>
        <p:spPr>
          <a:xfrm>
            <a:off x="8421700" y="4841325"/>
            <a:ext cx="464875" cy="15665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38"/>
        <p:cNvGrpSpPr/>
        <p:nvPr/>
      </p:nvGrpSpPr>
      <p:grpSpPr>
        <a:xfrm>
          <a:off x="0" y="0"/>
          <a:ext cx="0" cy="0"/>
          <a:chOff x="0" y="0"/>
          <a:chExt cx="0" cy="0"/>
        </a:xfrm>
      </p:grpSpPr>
      <p:pic>
        <p:nvPicPr>
          <p:cNvPr id="139" name="Google Shape;139;p39"/>
          <p:cNvPicPr preferRelativeResize="0"/>
          <p:nvPr/>
        </p:nvPicPr>
        <p:blipFill>
          <a:blip r:embed="rId2">
            <a:alphaModFix/>
          </a:blip>
          <a:stretch>
            <a:fillRect/>
          </a:stretch>
        </p:blipFill>
        <p:spPr>
          <a:xfrm>
            <a:off x="8421700" y="4841325"/>
            <a:ext cx="464875" cy="1566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9"/>
        <p:cNvGrpSpPr/>
        <p:nvPr/>
      </p:nvGrpSpPr>
      <p:grpSpPr>
        <a:xfrm>
          <a:off x="0" y="0"/>
          <a:ext cx="0" cy="0"/>
          <a:chOff x="0" y="0"/>
          <a:chExt cx="0" cy="0"/>
        </a:xfrm>
      </p:grpSpPr>
      <p:sp>
        <p:nvSpPr>
          <p:cNvPr id="80" name="Google Shape;80;p22"/>
          <p:cNvSpPr txBox="1">
            <a:spLocks noGrp="1"/>
          </p:cNvSpPr>
          <p:nvPr>
            <p:ph type="title"/>
          </p:nvPr>
        </p:nvSpPr>
        <p:spPr>
          <a:xfrm>
            <a:off x="311700" y="2150850"/>
            <a:ext cx="8520600" cy="841800"/>
          </a:xfrm>
          <a:prstGeom prst="rect">
            <a:avLst/>
          </a:prstGeom>
        </p:spPr>
        <p:txBody>
          <a:bodyPr spcFirstLastPara="1" wrap="square" lIns="91425" tIns="91425" rIns="91425" bIns="91425" rtlCol="0"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pPr rtl="0"/>
            <a:endParaRPr/>
          </a:p>
        </p:txBody>
      </p:sp>
      <p:sp>
        <p:nvSpPr>
          <p:cNvPr id="81" name="Google Shape;81;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rtlCol="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1" y="571500"/>
            <a:ext cx="6856214" cy="4000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7" y="571500"/>
            <a:ext cx="2193989" cy="40005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973836"/>
            <a:ext cx="5486400" cy="2441448"/>
          </a:xfrm>
        </p:spPr>
        <p:txBody>
          <a:bodyPr anchor="b">
            <a:normAutofit/>
          </a:bodyPr>
          <a:lstStyle>
            <a:lvl1pPr algn="l">
              <a:defRPr sz="4425" spc="-75" baseline="0">
                <a:solidFill>
                  <a:srgbClr val="FFFFFF"/>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25011" y="3502685"/>
            <a:ext cx="5486400" cy="685800"/>
          </a:xfrm>
        </p:spPr>
        <p:txBody>
          <a:bodyPr anchor="t">
            <a:normAutofit/>
          </a:bodyPr>
          <a:lstStyle>
            <a:lvl1pPr marL="0" indent="0" algn="l">
              <a:buNone/>
              <a:defRPr sz="1650" cap="none" spc="0" baseline="0">
                <a:solidFill>
                  <a:schemeClr val="accent1">
                    <a:lumMod val="20000"/>
                    <a:lumOff val="80000"/>
                  </a:schemeClr>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419" smtClean="0"/>
              <a:t>‹Nº›</a:t>
            </a:fld>
            <a:endParaRPr lang="es-419"/>
          </a:p>
        </p:txBody>
      </p:sp>
    </p:spTree>
    <p:extLst>
      <p:ext uri="{BB962C8B-B14F-4D97-AF65-F5344CB8AC3E}">
        <p14:creationId xmlns:p14="http://schemas.microsoft.com/office/powerpoint/2010/main" val="147515315"/>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419" smtClean="0"/>
              <a:t>‹Nº›</a:t>
            </a:fld>
            <a:endParaRPr lang="es-419"/>
          </a:p>
        </p:txBody>
      </p:sp>
    </p:spTree>
    <p:extLst>
      <p:ext uri="{BB962C8B-B14F-4D97-AF65-F5344CB8AC3E}">
        <p14:creationId xmlns:p14="http://schemas.microsoft.com/office/powerpoint/2010/main" val="155226787"/>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900934" y="973836"/>
            <a:ext cx="5486400" cy="2441448"/>
          </a:xfrm>
        </p:spPr>
        <p:txBody>
          <a:bodyPr anchor="b">
            <a:normAutofit/>
          </a:bodyPr>
          <a:lstStyle>
            <a:lvl1pPr>
              <a:defRPr sz="4425" b="0" spc="-75" baseline="0">
                <a:solidFill>
                  <a:schemeClr val="tx2">
                    <a:lumMod val="7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914650" y="3504438"/>
            <a:ext cx="5486400" cy="685800"/>
          </a:xfrm>
        </p:spPr>
        <p:txBody>
          <a:bodyPr anchor="t">
            <a:normAutofit/>
          </a:bodyPr>
          <a:lstStyle>
            <a:lvl1pPr marL="0" indent="0">
              <a:buNone/>
              <a:defRPr sz="1650" cap="none" spc="0" baseline="0">
                <a:solidFill>
                  <a:schemeClr val="tx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419" smtClean="0"/>
              <a:t>‹Nº›</a:t>
            </a:fld>
            <a:endParaRPr lang="es-419"/>
          </a:p>
        </p:txBody>
      </p:sp>
    </p:spTree>
    <p:extLst>
      <p:ext uri="{BB962C8B-B14F-4D97-AF65-F5344CB8AC3E}">
        <p14:creationId xmlns:p14="http://schemas.microsoft.com/office/powerpoint/2010/main" val="3212780504"/>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900934" y="651510"/>
            <a:ext cx="2606040" cy="384048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863590" y="651510"/>
            <a:ext cx="2606040" cy="384048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8" name="Date Placeholder 7"/>
          <p:cNvSpPr>
            <a:spLocks noGrp="1"/>
          </p:cNvSpPr>
          <p:nvPr>
            <p:ph type="dt" sz="half" idx="10"/>
          </p:nvPr>
        </p:nvSpPr>
        <p:spPr/>
        <p:txBody>
          <a:bodyPr/>
          <a:lstStyle/>
          <a:p>
            <a:fld id="{B61BEF0D-F0BB-DE4B-95CE-6DB70DBA9567}" type="datetimeFigureOut">
              <a:rPr lang="en-US" smtClean="0"/>
              <a:pPr/>
              <a:t>1/4/2023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419" smtClean="0"/>
              <a:t>‹Nº›</a:t>
            </a:fld>
            <a:endParaRPr lang="es-419"/>
          </a:p>
        </p:txBody>
      </p:sp>
    </p:spTree>
    <p:extLst>
      <p:ext uri="{BB962C8B-B14F-4D97-AF65-F5344CB8AC3E}">
        <p14:creationId xmlns:p14="http://schemas.microsoft.com/office/powerpoint/2010/main" val="3894148772"/>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00934" y="767690"/>
            <a:ext cx="2606040" cy="605790"/>
          </a:xfrm>
        </p:spPr>
        <p:txBody>
          <a:bodyPr anchor="b">
            <a:normAutofit/>
          </a:bodyPr>
          <a:lstStyle>
            <a:lvl1pPr marL="0" indent="0">
              <a:spcBef>
                <a:spcPts val="0"/>
              </a:spcBef>
              <a:buNone/>
              <a:defRPr sz="15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2900934" y="1448202"/>
            <a:ext cx="2606040" cy="301752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863847" y="767690"/>
            <a:ext cx="2606040" cy="609878"/>
          </a:xfrm>
        </p:spPr>
        <p:txBody>
          <a:bodyPr anchor="b">
            <a:normAutofit/>
          </a:bodyPr>
          <a:lstStyle>
            <a:lvl1pPr marL="0" indent="0">
              <a:spcBef>
                <a:spcPts val="0"/>
              </a:spcBef>
              <a:buNone/>
              <a:defRPr sz="15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Content Placeholder 5"/>
          <p:cNvSpPr>
            <a:spLocks noGrp="1"/>
          </p:cNvSpPr>
          <p:nvPr>
            <p:ph sz="quarter" idx="4"/>
          </p:nvPr>
        </p:nvSpPr>
        <p:spPr>
          <a:xfrm>
            <a:off x="5863847" y="1448202"/>
            <a:ext cx="2606040" cy="301752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2" name="Date Placeholder 1"/>
          <p:cNvSpPr>
            <a:spLocks noGrp="1"/>
          </p:cNvSpPr>
          <p:nvPr>
            <p:ph type="dt" sz="half" idx="10"/>
          </p:nvPr>
        </p:nvSpPr>
        <p:spPr/>
        <p:txBody>
          <a:bodyPr/>
          <a:lstStyle/>
          <a:p>
            <a:fld id="{89C235CF-BDA2-4E7E-8BBD-350479985E74}" type="datetimeFigureOut">
              <a:rPr lang="en-US" smtClean="0"/>
              <a:pPr/>
              <a:t>1/4/2023</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166205309"/>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dirty="0"/>
          </a:p>
        </p:txBody>
      </p:sp>
      <p:sp>
        <p:nvSpPr>
          <p:cNvPr id="2" name="Date Placeholder 1"/>
          <p:cNvSpPr>
            <a:spLocks noGrp="1"/>
          </p:cNvSpPr>
          <p:nvPr>
            <p:ph type="dt" sz="half" idx="10"/>
          </p:nvPr>
        </p:nvSpPr>
        <p:spPr/>
        <p:txBody>
          <a:bodyPr/>
          <a:lstStyle/>
          <a:p>
            <a:fld id="{B61BEF0D-F0BB-DE4B-95CE-6DB70DBA9567}" type="datetimeFigureOut">
              <a:rPr lang="en-US" smtClean="0"/>
              <a:pPr/>
              <a:t>1/4/2023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419" smtClean="0"/>
              <a:t>‹Nº›</a:t>
            </a:fld>
            <a:endParaRPr lang="es-419"/>
          </a:p>
        </p:txBody>
      </p:sp>
    </p:spTree>
    <p:extLst>
      <p:ext uri="{BB962C8B-B14F-4D97-AF65-F5344CB8AC3E}">
        <p14:creationId xmlns:p14="http://schemas.microsoft.com/office/powerpoint/2010/main" val="2326358256"/>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61BEF0D-F0BB-DE4B-95CE-6DB70DBA9567}" type="datetimeFigureOut">
              <a:rPr lang="en-US" smtClean="0"/>
              <a:pPr/>
              <a:t>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419" smtClean="0"/>
              <a:t>‹Nº›</a:t>
            </a:fld>
            <a:endParaRPr lang="es-419"/>
          </a:p>
        </p:txBody>
      </p:sp>
    </p:spTree>
    <p:extLst>
      <p:ext uri="{BB962C8B-B14F-4D97-AF65-F5344CB8AC3E}">
        <p14:creationId xmlns:p14="http://schemas.microsoft.com/office/powerpoint/2010/main" val="3838760440"/>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92024" y="857250"/>
            <a:ext cx="2125980" cy="1783080"/>
          </a:xfrm>
        </p:spPr>
        <p:txBody>
          <a:bodyPr anchor="b">
            <a:normAutofit/>
          </a:bodyPr>
          <a:lstStyle>
            <a:lvl1pPr>
              <a:defRPr sz="2400" b="0" baseline="0"/>
            </a:lvl1pPr>
          </a:lstStyle>
          <a:p>
            <a:r>
              <a:rPr lang="es-ES"/>
              <a:t>Haga clic para modificar el estilo de título del patrón</a:t>
            </a:r>
            <a:endParaRPr lang="en-US" dirty="0"/>
          </a:p>
        </p:txBody>
      </p:sp>
      <p:sp>
        <p:nvSpPr>
          <p:cNvPr id="3" name="Content Placeholder 2"/>
          <p:cNvSpPr>
            <a:spLocks noGrp="1"/>
          </p:cNvSpPr>
          <p:nvPr>
            <p:ph idx="1"/>
          </p:nvPr>
        </p:nvSpPr>
        <p:spPr>
          <a:xfrm>
            <a:off x="2900934" y="651510"/>
            <a:ext cx="5486400" cy="384048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92024" y="2620632"/>
            <a:ext cx="2125980" cy="1741493"/>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los estilos de texto del patrón</a:t>
            </a:r>
          </a:p>
        </p:txBody>
      </p:sp>
      <p:sp>
        <p:nvSpPr>
          <p:cNvPr id="8" name="Date Placeholder 7"/>
          <p:cNvSpPr>
            <a:spLocks noGrp="1"/>
          </p:cNvSpPr>
          <p:nvPr>
            <p:ph type="dt" sz="half" idx="10"/>
          </p:nvPr>
        </p:nvSpPr>
        <p:spPr/>
        <p:txBody>
          <a:bodyPr/>
          <a:lstStyle/>
          <a:p>
            <a:fld id="{B61BEF0D-F0BB-DE4B-95CE-6DB70DBA9567}" type="datetimeFigureOut">
              <a:rPr lang="en-US" smtClean="0"/>
              <a:pPr/>
              <a:t>1/4/2023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419" smtClean="0"/>
              <a:t>‹Nº›</a:t>
            </a:fld>
            <a:endParaRPr lang="es-419"/>
          </a:p>
        </p:txBody>
      </p:sp>
    </p:spTree>
    <p:extLst>
      <p:ext uri="{BB962C8B-B14F-4D97-AF65-F5344CB8AC3E}">
        <p14:creationId xmlns:p14="http://schemas.microsoft.com/office/powerpoint/2010/main" val="1626104561"/>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92024" y="857250"/>
            <a:ext cx="2125980" cy="1783080"/>
          </a:xfrm>
        </p:spPr>
        <p:txBody>
          <a:bodyPr anchor="b">
            <a:normAutofit/>
          </a:bodyPr>
          <a:lstStyle>
            <a:lvl1pPr>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677983" y="575564"/>
            <a:ext cx="6086423" cy="3998214"/>
          </a:xfrm>
          <a:solidFill>
            <a:schemeClr val="bg1">
              <a:lumMod val="75000"/>
            </a:schemeClr>
          </a:solidFill>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92024" y="2619756"/>
            <a:ext cx="2125980" cy="1741932"/>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los estilos de texto del patrón</a:t>
            </a:r>
          </a:p>
        </p:txBody>
      </p:sp>
      <p:sp>
        <p:nvSpPr>
          <p:cNvPr id="8" name="Date Placeholder 7"/>
          <p:cNvSpPr>
            <a:spLocks noGrp="1"/>
          </p:cNvSpPr>
          <p:nvPr>
            <p:ph type="dt" sz="half" idx="10"/>
          </p:nvPr>
        </p:nvSpPr>
        <p:spPr/>
        <p:txBody>
          <a:bodyPr/>
          <a:lstStyle/>
          <a:p>
            <a:fld id="{09B482E8-6E0E-1B4F-B1FD-C69DB9E858D9}" type="datetimeFigureOut">
              <a:rPr lang="en-US" smtClean="0"/>
              <a:pPr/>
              <a:t>1/4/2023</a:t>
            </a:fld>
            <a:endParaRPr lang="en-US" dirty="0"/>
          </a:p>
        </p:txBody>
      </p:sp>
      <p:sp>
        <p:nvSpPr>
          <p:cNvPr id="9" name="Footer Placeholder 8"/>
          <p:cNvSpPr>
            <a:spLocks noGrp="1"/>
          </p:cNvSpPr>
          <p:nvPr>
            <p:ph type="ftr" sz="quarter" idx="11"/>
          </p:nvPr>
        </p:nvSpPr>
        <p:spPr>
          <a:xfrm>
            <a:off x="2624326" y="4767263"/>
            <a:ext cx="4433638" cy="273844"/>
          </a:xfrm>
        </p:spPr>
        <p:txBody>
          <a:bodyPr/>
          <a:lstStyle/>
          <a:p>
            <a:endParaRPr lang="en-US" dirty="0"/>
          </a:p>
        </p:txBody>
      </p:sp>
      <p:sp>
        <p:nvSpPr>
          <p:cNvPr id="10" name="Slide Number Placeholder 9"/>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984850855"/>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419" smtClean="0"/>
              <a:t>‹Nº›</a:t>
            </a:fld>
            <a:endParaRPr lang="es-419"/>
          </a:p>
        </p:txBody>
      </p:sp>
    </p:spTree>
    <p:extLst>
      <p:ext uri="{BB962C8B-B14F-4D97-AF65-F5344CB8AC3E}">
        <p14:creationId xmlns:p14="http://schemas.microsoft.com/office/powerpoint/2010/main" val="8744701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2"/>
        <p:cNvGrpSpPr/>
        <p:nvPr/>
      </p:nvGrpSpPr>
      <p:grpSpPr>
        <a:xfrm>
          <a:off x="0" y="0"/>
          <a:ext cx="0" cy="0"/>
          <a:chOff x="0" y="0"/>
          <a:chExt cx="0" cy="0"/>
        </a:xfrm>
      </p:grpSpPr>
      <p:sp>
        <p:nvSpPr>
          <p:cNvPr id="83" name="Google Shape;83;p23"/>
          <p:cNvSpPr txBox="1">
            <a:spLocks noGrp="1"/>
          </p:cNvSpPr>
          <p:nvPr>
            <p:ph type="title"/>
          </p:nvPr>
        </p:nvSpPr>
        <p:spPr>
          <a:xfrm>
            <a:off x="311700" y="445025"/>
            <a:ext cx="8520600" cy="572700"/>
          </a:xfrm>
          <a:prstGeom prst="rect">
            <a:avLst/>
          </a:prstGeom>
        </p:spPr>
        <p:txBody>
          <a:bodyPr spcFirstLastPara="1" wrap="square" lIns="91425" tIns="91425" rIns="91425" bIns="91425" rtlCol="0"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pPr rtl="0"/>
            <a:endParaRPr/>
          </a:p>
        </p:txBody>
      </p:sp>
      <p:sp>
        <p:nvSpPr>
          <p:cNvPr id="84" name="Google Shape;84;p23"/>
          <p:cNvSpPr txBox="1">
            <a:spLocks noGrp="1"/>
          </p:cNvSpPr>
          <p:nvPr>
            <p:ph type="body" idx="1"/>
          </p:nvPr>
        </p:nvSpPr>
        <p:spPr>
          <a:xfrm>
            <a:off x="311700" y="1152475"/>
            <a:ext cx="8520600" cy="3416400"/>
          </a:xfrm>
          <a:prstGeom prst="rect">
            <a:avLst/>
          </a:prstGeom>
        </p:spPr>
        <p:txBody>
          <a:bodyPr spcFirstLastPara="1" wrap="square" lIns="91425" tIns="91425" rIns="91425" bIns="91425" rtlCol="0"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rtl="0"/>
            <a:endParaRPr/>
          </a:p>
        </p:txBody>
      </p:sp>
      <p:sp>
        <p:nvSpPr>
          <p:cNvPr id="85" name="Google Shape;85;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rtlCol="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742950"/>
            <a:ext cx="2114550" cy="371475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900934" y="651510"/>
            <a:ext cx="5486400" cy="384048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419" smtClean="0"/>
              <a:t>‹Nº›</a:t>
            </a:fld>
            <a:endParaRPr lang="es-419"/>
          </a:p>
        </p:txBody>
      </p:sp>
    </p:spTree>
    <p:extLst>
      <p:ext uri="{BB962C8B-B14F-4D97-AF65-F5344CB8AC3E}">
        <p14:creationId xmlns:p14="http://schemas.microsoft.com/office/powerpoint/2010/main" val="4124325045"/>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Red">
  <p:cSld name="Red">
    <p:spTree>
      <p:nvGrpSpPr>
        <p:cNvPr id="1" name="Shape 51"/>
        <p:cNvGrpSpPr/>
        <p:nvPr/>
      </p:nvGrpSpPr>
      <p:grpSpPr>
        <a:xfrm>
          <a:off x="0" y="0"/>
          <a:ext cx="0" cy="0"/>
          <a:chOff x="0" y="0"/>
          <a:chExt cx="0" cy="0"/>
        </a:xfrm>
      </p:grpSpPr>
      <p:sp>
        <p:nvSpPr>
          <p:cNvPr id="52" name="Google Shape;52;p13"/>
          <p:cNvSpPr txBox="1">
            <a:spLocks noGrp="1"/>
          </p:cNvSpPr>
          <p:nvPr>
            <p:ph type="sldNum" idx="12"/>
          </p:nvPr>
        </p:nvSpPr>
        <p:spPr>
          <a:xfrm>
            <a:off x="8472458" y="4663217"/>
            <a:ext cx="548700" cy="393600"/>
          </a:xfrm>
          <a:prstGeom prst="rect">
            <a:avLst/>
          </a:prstGeom>
        </p:spPr>
        <p:txBody>
          <a:bodyPr spcFirstLastPara="1" wrap="square" lIns="91425" tIns="91425" rIns="91425" bIns="91425" rtlCol="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‹Nº›</a:t>
            </a:fld>
            <a:endParaRPr/>
          </a:p>
        </p:txBody>
      </p:sp>
    </p:spTree>
    <p:extLst>
      <p:ext uri="{BB962C8B-B14F-4D97-AF65-F5344CB8AC3E}">
        <p14:creationId xmlns:p14="http://schemas.microsoft.com/office/powerpoint/2010/main" val="31538315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Yellow">
  <p:cSld name="Yellow">
    <p:spTree>
      <p:nvGrpSpPr>
        <p:cNvPr id="1" name="Shape 63"/>
        <p:cNvGrpSpPr/>
        <p:nvPr/>
      </p:nvGrpSpPr>
      <p:grpSpPr>
        <a:xfrm>
          <a:off x="0" y="0"/>
          <a:ext cx="0" cy="0"/>
          <a:chOff x="0" y="0"/>
          <a:chExt cx="0" cy="0"/>
        </a:xfrm>
      </p:grpSpPr>
      <p:sp>
        <p:nvSpPr>
          <p:cNvPr id="64" name="Google Shape;64;p17"/>
          <p:cNvSpPr txBox="1">
            <a:spLocks noGrp="1"/>
          </p:cNvSpPr>
          <p:nvPr>
            <p:ph type="sldNum" idx="12"/>
          </p:nvPr>
        </p:nvSpPr>
        <p:spPr>
          <a:xfrm>
            <a:off x="8472458" y="4663217"/>
            <a:ext cx="548700" cy="393600"/>
          </a:xfrm>
          <a:prstGeom prst="rect">
            <a:avLst/>
          </a:prstGeom>
        </p:spPr>
        <p:txBody>
          <a:bodyPr spcFirstLastPara="1" wrap="square" lIns="91425" tIns="91425" rIns="91425" bIns="91425" rtlCol="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‹Nº›</a:t>
            </a:fld>
            <a:endParaRPr/>
          </a:p>
        </p:txBody>
      </p:sp>
    </p:spTree>
    <p:extLst>
      <p:ext uri="{BB962C8B-B14F-4D97-AF65-F5344CB8AC3E}">
        <p14:creationId xmlns:p14="http://schemas.microsoft.com/office/powerpoint/2010/main" val="33204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Green">
  <p:cSld name="Green">
    <p:spTree>
      <p:nvGrpSpPr>
        <p:cNvPr id="1" name="Shape 66"/>
        <p:cNvGrpSpPr/>
        <p:nvPr/>
      </p:nvGrpSpPr>
      <p:grpSpPr>
        <a:xfrm>
          <a:off x="0" y="0"/>
          <a:ext cx="0" cy="0"/>
          <a:chOff x="0" y="0"/>
          <a:chExt cx="0" cy="0"/>
        </a:xfrm>
      </p:grpSpPr>
      <p:sp>
        <p:nvSpPr>
          <p:cNvPr id="67" name="Google Shape;67;p18"/>
          <p:cNvSpPr txBox="1">
            <a:spLocks noGrp="1"/>
          </p:cNvSpPr>
          <p:nvPr>
            <p:ph type="sldNum" idx="12"/>
          </p:nvPr>
        </p:nvSpPr>
        <p:spPr>
          <a:xfrm>
            <a:off x="8472458" y="4663217"/>
            <a:ext cx="548700" cy="393600"/>
          </a:xfrm>
          <a:prstGeom prst="rect">
            <a:avLst/>
          </a:prstGeom>
        </p:spPr>
        <p:txBody>
          <a:bodyPr spcFirstLastPara="1" wrap="square" lIns="91425" tIns="91425" rIns="91425" bIns="91425" rtlCol="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‹Nº›</a:t>
            </a:fld>
            <a:endParaRPr/>
          </a:p>
        </p:txBody>
      </p:sp>
    </p:spTree>
    <p:extLst>
      <p:ext uri="{BB962C8B-B14F-4D97-AF65-F5344CB8AC3E}">
        <p14:creationId xmlns:p14="http://schemas.microsoft.com/office/powerpoint/2010/main" val="25546298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Gray">
  <p:cSld name="Gray">
    <p:spTree>
      <p:nvGrpSpPr>
        <p:cNvPr id="1" name="Shape 69"/>
        <p:cNvGrpSpPr/>
        <p:nvPr/>
      </p:nvGrpSpPr>
      <p:grpSpPr>
        <a:xfrm>
          <a:off x="0" y="0"/>
          <a:ext cx="0" cy="0"/>
          <a:chOff x="0" y="0"/>
          <a:chExt cx="0" cy="0"/>
        </a:xfrm>
      </p:grpSpPr>
      <p:sp>
        <p:nvSpPr>
          <p:cNvPr id="70" name="Google Shape;70;p19"/>
          <p:cNvSpPr txBox="1">
            <a:spLocks noGrp="1"/>
          </p:cNvSpPr>
          <p:nvPr>
            <p:ph type="sldNum" idx="12"/>
          </p:nvPr>
        </p:nvSpPr>
        <p:spPr>
          <a:xfrm>
            <a:off x="8472458" y="4663217"/>
            <a:ext cx="548700" cy="393600"/>
          </a:xfrm>
          <a:prstGeom prst="rect">
            <a:avLst/>
          </a:prstGeom>
        </p:spPr>
        <p:txBody>
          <a:bodyPr spcFirstLastPara="1" wrap="square" lIns="91425" tIns="91425" rIns="91425" bIns="91425" rtlCol="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‹Nº›</a:t>
            </a:fld>
            <a:endParaRPr/>
          </a:p>
        </p:txBody>
      </p:sp>
    </p:spTree>
    <p:extLst>
      <p:ext uri="{BB962C8B-B14F-4D97-AF65-F5344CB8AC3E}">
        <p14:creationId xmlns:p14="http://schemas.microsoft.com/office/powerpoint/2010/main" val="1002008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6"/>
        <p:cNvGrpSpPr/>
        <p:nvPr/>
      </p:nvGrpSpPr>
      <p:grpSpPr>
        <a:xfrm>
          <a:off x="0" y="0"/>
          <a:ext cx="0" cy="0"/>
          <a:chOff x="0" y="0"/>
          <a:chExt cx="0" cy="0"/>
        </a:xfrm>
      </p:grpSpPr>
      <p:sp>
        <p:nvSpPr>
          <p:cNvPr id="87" name="Google Shape;87;p24"/>
          <p:cNvSpPr txBox="1">
            <a:spLocks noGrp="1"/>
          </p:cNvSpPr>
          <p:nvPr>
            <p:ph type="title"/>
          </p:nvPr>
        </p:nvSpPr>
        <p:spPr>
          <a:xfrm>
            <a:off x="311700" y="445025"/>
            <a:ext cx="8520600" cy="572700"/>
          </a:xfrm>
          <a:prstGeom prst="rect">
            <a:avLst/>
          </a:prstGeom>
        </p:spPr>
        <p:txBody>
          <a:bodyPr spcFirstLastPara="1" wrap="square" lIns="91425" tIns="91425" rIns="91425" bIns="91425" rtlCol="0"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pPr rtl="0"/>
            <a:endParaRPr/>
          </a:p>
        </p:txBody>
      </p:sp>
      <p:sp>
        <p:nvSpPr>
          <p:cNvPr id="88" name="Google Shape;88;p24"/>
          <p:cNvSpPr txBox="1">
            <a:spLocks noGrp="1"/>
          </p:cNvSpPr>
          <p:nvPr>
            <p:ph type="body" idx="1"/>
          </p:nvPr>
        </p:nvSpPr>
        <p:spPr>
          <a:xfrm>
            <a:off x="311700" y="1152475"/>
            <a:ext cx="3999900" cy="3416400"/>
          </a:xfrm>
          <a:prstGeom prst="rect">
            <a:avLst/>
          </a:prstGeom>
        </p:spPr>
        <p:txBody>
          <a:bodyPr spcFirstLastPara="1" wrap="square" lIns="91425" tIns="91425" rIns="91425" bIns="91425" rtlCol="0"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pPr rtl="0"/>
            <a:endParaRPr/>
          </a:p>
        </p:txBody>
      </p:sp>
      <p:sp>
        <p:nvSpPr>
          <p:cNvPr id="89" name="Google Shape;89;p24"/>
          <p:cNvSpPr txBox="1">
            <a:spLocks noGrp="1"/>
          </p:cNvSpPr>
          <p:nvPr>
            <p:ph type="body" idx="2"/>
          </p:nvPr>
        </p:nvSpPr>
        <p:spPr>
          <a:xfrm>
            <a:off x="4832400" y="1152475"/>
            <a:ext cx="3999900" cy="3416400"/>
          </a:xfrm>
          <a:prstGeom prst="rect">
            <a:avLst/>
          </a:prstGeom>
        </p:spPr>
        <p:txBody>
          <a:bodyPr spcFirstLastPara="1" wrap="square" lIns="91425" tIns="91425" rIns="91425" bIns="91425" rtlCol="0"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pPr rtl="0"/>
            <a:endParaRPr/>
          </a:p>
        </p:txBody>
      </p:sp>
      <p:sp>
        <p:nvSpPr>
          <p:cNvPr id="90" name="Google Shape;90;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rtlCol="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1"/>
        <p:cNvGrpSpPr/>
        <p:nvPr/>
      </p:nvGrpSpPr>
      <p:grpSpPr>
        <a:xfrm>
          <a:off x="0" y="0"/>
          <a:ext cx="0" cy="0"/>
          <a:chOff x="0" y="0"/>
          <a:chExt cx="0" cy="0"/>
        </a:xfrm>
      </p:grpSpPr>
      <p:sp>
        <p:nvSpPr>
          <p:cNvPr id="92" name="Google Shape;92;p25"/>
          <p:cNvSpPr txBox="1">
            <a:spLocks noGrp="1"/>
          </p:cNvSpPr>
          <p:nvPr>
            <p:ph type="title"/>
          </p:nvPr>
        </p:nvSpPr>
        <p:spPr>
          <a:xfrm>
            <a:off x="311700" y="445025"/>
            <a:ext cx="8520600" cy="572700"/>
          </a:xfrm>
          <a:prstGeom prst="rect">
            <a:avLst/>
          </a:prstGeom>
        </p:spPr>
        <p:txBody>
          <a:bodyPr spcFirstLastPara="1" wrap="square" lIns="91425" tIns="91425" rIns="91425" bIns="91425" rtlCol="0"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pPr rtl="0"/>
            <a:endParaRPr/>
          </a:p>
        </p:txBody>
      </p:sp>
      <p:sp>
        <p:nvSpPr>
          <p:cNvPr id="93" name="Google Shape;93;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rtlCol="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4"/>
        <p:cNvGrpSpPr/>
        <p:nvPr/>
      </p:nvGrpSpPr>
      <p:grpSpPr>
        <a:xfrm>
          <a:off x="0" y="0"/>
          <a:ext cx="0" cy="0"/>
          <a:chOff x="0" y="0"/>
          <a:chExt cx="0" cy="0"/>
        </a:xfrm>
      </p:grpSpPr>
      <p:sp>
        <p:nvSpPr>
          <p:cNvPr id="95" name="Google Shape;95;p26"/>
          <p:cNvSpPr txBox="1">
            <a:spLocks noGrp="1"/>
          </p:cNvSpPr>
          <p:nvPr>
            <p:ph type="title"/>
          </p:nvPr>
        </p:nvSpPr>
        <p:spPr>
          <a:xfrm>
            <a:off x="311700" y="555600"/>
            <a:ext cx="2808000" cy="755700"/>
          </a:xfrm>
          <a:prstGeom prst="rect">
            <a:avLst/>
          </a:prstGeom>
        </p:spPr>
        <p:txBody>
          <a:bodyPr spcFirstLastPara="1" wrap="square" lIns="91425" tIns="91425" rIns="91425" bIns="91425" rtlCol="0"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pPr rtl="0"/>
            <a:endParaRPr/>
          </a:p>
        </p:txBody>
      </p:sp>
      <p:sp>
        <p:nvSpPr>
          <p:cNvPr id="96" name="Google Shape;96;p26"/>
          <p:cNvSpPr txBox="1">
            <a:spLocks noGrp="1"/>
          </p:cNvSpPr>
          <p:nvPr>
            <p:ph type="body" idx="1"/>
          </p:nvPr>
        </p:nvSpPr>
        <p:spPr>
          <a:xfrm>
            <a:off x="311700" y="1389600"/>
            <a:ext cx="2808000" cy="3179400"/>
          </a:xfrm>
          <a:prstGeom prst="rect">
            <a:avLst/>
          </a:prstGeom>
        </p:spPr>
        <p:txBody>
          <a:bodyPr spcFirstLastPara="1" wrap="square" lIns="91425" tIns="91425" rIns="91425" bIns="91425" rtlCol="0"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pPr rtl="0"/>
            <a:endParaRPr/>
          </a:p>
        </p:txBody>
      </p:sp>
      <p:sp>
        <p:nvSpPr>
          <p:cNvPr id="97" name="Google Shape;97;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rtlCol="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8"/>
        <p:cNvGrpSpPr/>
        <p:nvPr/>
      </p:nvGrpSpPr>
      <p:grpSpPr>
        <a:xfrm>
          <a:off x="0" y="0"/>
          <a:ext cx="0" cy="0"/>
          <a:chOff x="0" y="0"/>
          <a:chExt cx="0" cy="0"/>
        </a:xfrm>
      </p:grpSpPr>
      <p:sp>
        <p:nvSpPr>
          <p:cNvPr id="99" name="Google Shape;99;p27"/>
          <p:cNvSpPr txBox="1">
            <a:spLocks noGrp="1"/>
          </p:cNvSpPr>
          <p:nvPr>
            <p:ph type="title"/>
          </p:nvPr>
        </p:nvSpPr>
        <p:spPr>
          <a:xfrm>
            <a:off x="490250" y="450150"/>
            <a:ext cx="6367800" cy="4090800"/>
          </a:xfrm>
          <a:prstGeom prst="rect">
            <a:avLst/>
          </a:prstGeom>
        </p:spPr>
        <p:txBody>
          <a:bodyPr spcFirstLastPara="1" wrap="square" lIns="91425" tIns="91425" rIns="91425" bIns="91425" rtlCol="0"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pPr rtl="0"/>
            <a:endParaRPr/>
          </a:p>
        </p:txBody>
      </p:sp>
      <p:sp>
        <p:nvSpPr>
          <p:cNvPr id="100" name="Google Shape;100;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rtlCol="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1"/>
        <p:cNvGrpSpPr/>
        <p:nvPr/>
      </p:nvGrpSpPr>
      <p:grpSpPr>
        <a:xfrm>
          <a:off x="0" y="0"/>
          <a:ext cx="0" cy="0"/>
          <a:chOff x="0" y="0"/>
          <a:chExt cx="0" cy="0"/>
        </a:xfrm>
      </p:grpSpPr>
      <p:sp>
        <p:nvSpPr>
          <p:cNvPr id="102" name="Google Shape;102;p28"/>
          <p:cNvSpPr/>
          <p:nvPr/>
        </p:nvSpPr>
        <p:spPr>
          <a:xfrm>
            <a:off x="4572000" y="-125"/>
            <a:ext cx="4572000" cy="5143500"/>
          </a:xfrm>
          <a:prstGeom prst="rect">
            <a:avLst/>
          </a:prstGeom>
          <a:solidFill>
            <a:schemeClr val="lt2"/>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03" name="Google Shape;103;p28"/>
          <p:cNvSpPr txBox="1">
            <a:spLocks noGrp="1"/>
          </p:cNvSpPr>
          <p:nvPr>
            <p:ph type="title"/>
          </p:nvPr>
        </p:nvSpPr>
        <p:spPr>
          <a:xfrm>
            <a:off x="265500" y="1233175"/>
            <a:ext cx="4045200" cy="1482300"/>
          </a:xfrm>
          <a:prstGeom prst="rect">
            <a:avLst/>
          </a:prstGeom>
        </p:spPr>
        <p:txBody>
          <a:bodyPr spcFirstLastPara="1" wrap="square" lIns="91425" tIns="91425" rIns="91425" bIns="91425" rtlCol="0"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pPr rtl="0"/>
            <a:endParaRPr/>
          </a:p>
        </p:txBody>
      </p:sp>
      <p:sp>
        <p:nvSpPr>
          <p:cNvPr id="104" name="Google Shape;104;p28"/>
          <p:cNvSpPr txBox="1">
            <a:spLocks noGrp="1"/>
          </p:cNvSpPr>
          <p:nvPr>
            <p:ph type="subTitle" idx="1"/>
          </p:nvPr>
        </p:nvSpPr>
        <p:spPr>
          <a:xfrm>
            <a:off x="265500" y="2803075"/>
            <a:ext cx="4045200" cy="1235100"/>
          </a:xfrm>
          <a:prstGeom prst="rect">
            <a:avLst/>
          </a:prstGeom>
        </p:spPr>
        <p:txBody>
          <a:bodyPr spcFirstLastPara="1" wrap="square" lIns="91425" tIns="91425" rIns="91425" bIns="91425" rtlCol="0"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pPr rtl="0"/>
            <a:endParaRPr/>
          </a:p>
        </p:txBody>
      </p:sp>
      <p:sp>
        <p:nvSpPr>
          <p:cNvPr id="105" name="Google Shape;105;p28"/>
          <p:cNvSpPr txBox="1">
            <a:spLocks noGrp="1"/>
          </p:cNvSpPr>
          <p:nvPr>
            <p:ph type="body" idx="2"/>
          </p:nvPr>
        </p:nvSpPr>
        <p:spPr>
          <a:xfrm>
            <a:off x="4939500" y="724075"/>
            <a:ext cx="3837000" cy="3695100"/>
          </a:xfrm>
          <a:prstGeom prst="rect">
            <a:avLst/>
          </a:prstGeom>
        </p:spPr>
        <p:txBody>
          <a:bodyPr spcFirstLastPara="1" wrap="square" lIns="91425" tIns="91425" rIns="91425" bIns="91425" rtlCol="0"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rtl="0"/>
            <a:endParaRPr/>
          </a:p>
        </p:txBody>
      </p:sp>
      <p:sp>
        <p:nvSpPr>
          <p:cNvPr id="106" name="Google Shape;106;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rtlCol="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7"/>
        <p:cNvGrpSpPr/>
        <p:nvPr/>
      </p:nvGrpSpPr>
      <p:grpSpPr>
        <a:xfrm>
          <a:off x="0" y="0"/>
          <a:ext cx="0" cy="0"/>
          <a:chOff x="0" y="0"/>
          <a:chExt cx="0" cy="0"/>
        </a:xfrm>
      </p:grpSpPr>
      <p:sp>
        <p:nvSpPr>
          <p:cNvPr id="108" name="Google Shape;108;p29"/>
          <p:cNvSpPr txBox="1">
            <a:spLocks noGrp="1"/>
          </p:cNvSpPr>
          <p:nvPr>
            <p:ph type="body" idx="1"/>
          </p:nvPr>
        </p:nvSpPr>
        <p:spPr>
          <a:xfrm>
            <a:off x="311700" y="4230575"/>
            <a:ext cx="5998800" cy="605100"/>
          </a:xfrm>
          <a:prstGeom prst="rect">
            <a:avLst/>
          </a:prstGeom>
        </p:spPr>
        <p:txBody>
          <a:bodyPr spcFirstLastPara="1" wrap="square" lIns="91425" tIns="91425" rIns="91425" bIns="91425" rtlCol="0" anchor="ctr" anchorCtr="0">
            <a:normAutofit/>
          </a:bodyPr>
          <a:lstStyle>
            <a:lvl1pPr marL="457200" lvl="0" indent="-228600" rtl="0">
              <a:lnSpc>
                <a:spcPct val="100000"/>
              </a:lnSpc>
              <a:spcBef>
                <a:spcPts val="0"/>
              </a:spcBef>
              <a:spcAft>
                <a:spcPts val="0"/>
              </a:spcAft>
              <a:buSzPts val="1800"/>
              <a:buNone/>
              <a:defRPr/>
            </a:lvl1pPr>
          </a:lstStyle>
          <a:p>
            <a:pPr rtl="0"/>
            <a:endParaRPr/>
          </a:p>
        </p:txBody>
      </p:sp>
      <p:sp>
        <p:nvSpPr>
          <p:cNvPr id="109" name="Google Shape;109;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rtlCol="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2"/>
        <p:cNvGrpSpPr/>
        <p:nvPr/>
      </p:nvGrpSpPr>
      <p:grpSpPr>
        <a:xfrm>
          <a:off x="0" y="0"/>
          <a:ext cx="0" cy="0"/>
          <a:chOff x="0" y="0"/>
          <a:chExt cx="0" cy="0"/>
        </a:xfrm>
      </p:grpSpPr>
      <p:sp>
        <p:nvSpPr>
          <p:cNvPr id="73" name="Google Shape;73;p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rtlCol="0"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pPr rtl="0"/>
            <a:endParaRPr/>
          </a:p>
        </p:txBody>
      </p:sp>
      <p:sp>
        <p:nvSpPr>
          <p:cNvPr id="74" name="Google Shape;74;p2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rtlCol="0"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pPr rtl="0"/>
            <a:endParaRPr/>
          </a:p>
        </p:txBody>
      </p:sp>
      <p:pic>
        <p:nvPicPr>
          <p:cNvPr id="75" name="Google Shape;75;p20"/>
          <p:cNvPicPr preferRelativeResize="0"/>
          <p:nvPr/>
        </p:nvPicPr>
        <p:blipFill>
          <a:blip r:embed="rId21">
            <a:alphaModFix/>
          </a:blip>
          <a:stretch>
            <a:fillRect/>
          </a:stretch>
        </p:blipFill>
        <p:spPr>
          <a:xfrm>
            <a:off x="8421698" y="4841325"/>
            <a:ext cx="464876" cy="15299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569214"/>
            <a:ext cx="2582693" cy="39982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89" y="842878"/>
            <a:ext cx="2210612" cy="3450887"/>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8" name="Rectangle 37"/>
          <p:cNvSpPr/>
          <p:nvPr/>
        </p:nvSpPr>
        <p:spPr>
          <a:xfrm>
            <a:off x="8861898" y="569214"/>
            <a:ext cx="288036" cy="3998214"/>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648081"/>
            <a:ext cx="5486400" cy="3840480"/>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96849" y="4767263"/>
            <a:ext cx="2057400" cy="273844"/>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fld id="{5586B75A-687E-405C-8A0B-8D00578BA2C3}" type="datetimeFigureOut">
              <a:rPr lang="en-US" dirty="0"/>
              <a:pPr/>
              <a:t>1/4/2023</a:t>
            </a:fld>
            <a:endParaRPr lang="en-US" dirty="0"/>
          </a:p>
        </p:txBody>
      </p:sp>
      <p:sp>
        <p:nvSpPr>
          <p:cNvPr id="5" name="Footer Placeholder 4"/>
          <p:cNvSpPr>
            <a:spLocks noGrp="1"/>
          </p:cNvSpPr>
          <p:nvPr>
            <p:ph type="ftr" sz="quarter" idx="3"/>
          </p:nvPr>
        </p:nvSpPr>
        <p:spPr>
          <a:xfrm>
            <a:off x="2901951" y="4767263"/>
            <a:ext cx="4433638" cy="273844"/>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7975602" y="4767263"/>
            <a:ext cx="1148195" cy="273844"/>
          </a:xfrm>
          <a:prstGeom prst="rect">
            <a:avLst/>
          </a:prstGeom>
        </p:spPr>
        <p:txBody>
          <a:bodyPr vert="horz" lIns="91440" tIns="45720" rIns="91440" bIns="45720" rtlCol="0" anchor="ctr"/>
          <a:lstStyle>
            <a:lvl1pPr algn="r">
              <a:defRPr sz="900" b="1">
                <a:solidFill>
                  <a:schemeClr val="accent1"/>
                </a:solidFill>
              </a:defRPr>
            </a:lvl1pPr>
          </a:lstStyle>
          <a:p>
            <a:fld id="{4FAB73BC-B049-4115-A692-8D63A059BFB8}" type="slidenum">
              <a:rPr lang="en-US" dirty="0"/>
              <a:pPr/>
              <a:t>‹Nº›</a:t>
            </a:fld>
            <a:endParaRPr lang="en-US" dirty="0"/>
          </a:p>
        </p:txBody>
      </p:sp>
    </p:spTree>
    <p:extLst>
      <p:ext uri="{BB962C8B-B14F-4D97-AF65-F5344CB8AC3E}">
        <p14:creationId xmlns:p14="http://schemas.microsoft.com/office/powerpoint/2010/main" val="4106749324"/>
      </p:ext>
    </p:extLst>
  </p:cSld>
  <p:clrMap bg1="lt1" tx1="dk1" bg2="lt2" tx2="dk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 id="2147484218" r:id="rId5"/>
    <p:sldLayoutId id="2147484219" r:id="rId6"/>
    <p:sldLayoutId id="2147484220" r:id="rId7"/>
    <p:sldLayoutId id="2147484221" r:id="rId8"/>
    <p:sldLayoutId id="2147484222" r:id="rId9"/>
    <p:sldLayoutId id="2147484223" r:id="rId10"/>
    <p:sldLayoutId id="2147484224" r:id="rId11"/>
    <p:sldLayoutId id="2147484225" r:id="rId12"/>
    <p:sldLayoutId id="2147484226" r:id="rId13"/>
    <p:sldLayoutId id="2147484227" r:id="rId14"/>
    <p:sldLayoutId id="2147484228" r:id="rId15"/>
  </p:sldLayoutIdLst>
  <p:hf sldNum="0" hdr="0" ftr="0" dt="0"/>
  <p:txStyles>
    <p:titleStyle>
      <a:lvl1pPr algn="l" defTabSz="685800" rtl="0" eaLnBrk="1" latinLnBrk="0" hangingPunct="1">
        <a:lnSpc>
          <a:spcPct val="90000"/>
        </a:lnSpc>
        <a:spcBef>
          <a:spcPct val="0"/>
        </a:spcBef>
        <a:buNone/>
        <a:defRPr sz="2700" kern="1200" spc="-45" baseline="0">
          <a:solidFill>
            <a:srgbClr val="FFFFFF"/>
          </a:solidFill>
          <a:latin typeface="+mj-lt"/>
          <a:ea typeface="+mj-ea"/>
          <a:cs typeface="+mj-cs"/>
        </a:defRPr>
      </a:lvl1pPr>
    </p:titleStyle>
    <p:bodyStyle>
      <a:lvl1pPr marL="137160" indent="-137160" algn="l" defTabSz="685800" rtl="0" eaLnBrk="1" latinLnBrk="0" hangingPunct="1">
        <a:lnSpc>
          <a:spcPct val="90000"/>
        </a:lnSpc>
        <a:spcBef>
          <a:spcPts val="900"/>
        </a:spcBef>
        <a:buClr>
          <a:schemeClr val="accent1"/>
        </a:buClr>
        <a:buFont typeface="Wingdings 2" pitchFamily="18" charset="2"/>
        <a:buChar char=""/>
        <a:defRPr sz="1500" kern="1200">
          <a:solidFill>
            <a:schemeClr val="tx1">
              <a:lumMod val="75000"/>
              <a:lumOff val="25000"/>
            </a:schemeClr>
          </a:solidFill>
          <a:latin typeface="+mn-lt"/>
          <a:ea typeface="+mn-ea"/>
          <a:cs typeface="+mn-cs"/>
        </a:defRPr>
      </a:lvl1pPr>
      <a:lvl2pPr marL="5143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350" kern="1200">
          <a:solidFill>
            <a:schemeClr val="tx1">
              <a:lumMod val="75000"/>
              <a:lumOff val="25000"/>
            </a:schemeClr>
          </a:solidFill>
          <a:latin typeface="+mn-lt"/>
          <a:ea typeface="+mn-ea"/>
          <a:cs typeface="+mn-cs"/>
        </a:defRPr>
      </a:lvl2pPr>
      <a:lvl3pPr marL="8572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200" kern="1200">
          <a:solidFill>
            <a:schemeClr val="tx1">
              <a:lumMod val="75000"/>
              <a:lumOff val="25000"/>
            </a:schemeClr>
          </a:solidFill>
          <a:latin typeface="+mn-lt"/>
          <a:ea typeface="+mn-ea"/>
          <a:cs typeface="+mn-cs"/>
        </a:defRPr>
      </a:lvl3pPr>
      <a:lvl4pPr marL="12001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75000"/>
              <a:lumOff val="25000"/>
            </a:schemeClr>
          </a:solidFill>
          <a:latin typeface="+mn-lt"/>
          <a:ea typeface="+mn-ea"/>
          <a:cs typeface="+mn-cs"/>
        </a:defRPr>
      </a:lvl4pPr>
      <a:lvl5pPr marL="15430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75000"/>
              <a:lumOff val="25000"/>
            </a:schemeClr>
          </a:solidFill>
          <a:latin typeface="+mn-lt"/>
          <a:ea typeface="+mn-ea"/>
          <a:cs typeface="+mn-cs"/>
        </a:defRPr>
      </a:lvl6pPr>
      <a:lvl7pPr marL="22288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75000"/>
              <a:lumOff val="25000"/>
            </a:schemeClr>
          </a:solidFill>
          <a:latin typeface="+mn-lt"/>
          <a:ea typeface="+mn-ea"/>
          <a:cs typeface="+mn-cs"/>
        </a:defRPr>
      </a:lvl7pPr>
      <a:lvl8pPr marL="25717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75000"/>
              <a:lumOff val="25000"/>
            </a:schemeClr>
          </a:solidFill>
          <a:latin typeface="+mn-lt"/>
          <a:ea typeface="+mn-ea"/>
          <a:cs typeface="+mn-cs"/>
        </a:defRPr>
      </a:lvl8pPr>
      <a:lvl9pPr marL="29146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1.xml"/><Relationship Id="rId1" Type="http://schemas.openxmlformats.org/officeDocument/2006/relationships/vmlDrawing" Target="../drawings/vmlDrawing2.vml"/><Relationship Id="rId5" Type="http://schemas.openxmlformats.org/officeDocument/2006/relationships/image" Target="../media/image4.emf"/><Relationship Id="rId4" Type="http://schemas.openxmlformats.org/officeDocument/2006/relationships/package" Target="../embeddings/Microsoft_PowerPoint_Presentation.pptx"/></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hyperlink" Target="https://www.figma.com/proto/iRsX8YPVRBbUCtrWxzYR5S/Adminstracion?node-id=9%3A3&amp;scaling=scale-down&amp;page-id=0%3A1&amp;starting-point-node-id=9%3A172&amp;show-proto-sidebar=1" TargetMode="External"/><Relationship Id="rId2" Type="http://schemas.openxmlformats.org/officeDocument/2006/relationships/notesSlide" Target="../notesSlides/notesSlide13.xml"/><Relationship Id="rId1" Type="http://schemas.openxmlformats.org/officeDocument/2006/relationships/slideLayout" Target="../slideLayouts/slideLayout32.xml"/><Relationship Id="rId4" Type="http://schemas.openxmlformats.org/officeDocument/2006/relationships/image" Target="../media/image7.gif"/></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hyperlink" Target="https://www.figma.com/proto/iRsX8YPVRBbUCtrWxzYR5S/Adminstracion?node-id=38%3A69&amp;scaling=scale-down&amp;page-id=0%3A1&amp;starting-point-node-id=38%3A69&amp;show-proto-sidebar=1" TargetMode="External"/><Relationship Id="rId2" Type="http://schemas.openxmlformats.org/officeDocument/2006/relationships/notesSlide" Target="../notesSlides/notesSlide16.xml"/><Relationship Id="rId1" Type="http://schemas.openxmlformats.org/officeDocument/2006/relationships/slideLayout" Target="../slideLayouts/slideLayout32.xml"/><Relationship Id="rId4" Type="http://schemas.openxmlformats.org/officeDocument/2006/relationships/image" Target="../media/image10.gi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33.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33.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33.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33.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33.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hyperlink" Target="https://www.figma.com/proto/iRsX8YPVRBbUCtrWxzYR5S/Adminstracion?node-id=15%3A657&amp;scaling=scale-down&amp;page-id=0%3A1&amp;starting-point-node-id=15%3A657&amp;show-proto-sidebar=1" TargetMode="External"/><Relationship Id="rId2" Type="http://schemas.openxmlformats.org/officeDocument/2006/relationships/notesSlide" Target="../notesSlides/notesSlide24.xml"/><Relationship Id="rId1" Type="http://schemas.openxmlformats.org/officeDocument/2006/relationships/slideLayout" Target="../slideLayouts/slideLayout33.xml"/><Relationship Id="rId4" Type="http://schemas.openxmlformats.org/officeDocument/2006/relationships/image" Target="../media/image20.gif"/></Relationships>
</file>

<file path=ppt/slides/_rels/slide26.xml.rels><?xml version="1.0" encoding="UTF-8" standalone="yes"?>
<Relationships xmlns="http://schemas.openxmlformats.org/package/2006/relationships"><Relationship Id="rId3" Type="http://schemas.openxmlformats.org/officeDocument/2006/relationships/hyperlink" Target="https://www.figma.com/proto/iRsX8YPVRBbUCtrWxzYR5S/Adminstracion?node-id=38%3A707&amp;scaling=scale-down&amp;page-id=0%3A1&amp;starting-point-node-id=1%3A3&amp;show-proto-sidebar=1" TargetMode="External"/><Relationship Id="rId2" Type="http://schemas.openxmlformats.org/officeDocument/2006/relationships/notesSlide" Target="../notesSlides/notesSlide25.xml"/><Relationship Id="rId1" Type="http://schemas.openxmlformats.org/officeDocument/2006/relationships/slideLayout" Target="../slideLayouts/slideLayout33.xml"/><Relationship Id="rId4" Type="http://schemas.openxmlformats.org/officeDocument/2006/relationships/image" Target="../media/image21.gif"/></Relationships>
</file>

<file path=ppt/slides/_rels/slide27.xml.rels><?xml version="1.0" encoding="UTF-8" standalone="yes"?>
<Relationships xmlns="http://schemas.openxmlformats.org/package/2006/relationships"><Relationship Id="rId3" Type="http://schemas.openxmlformats.org/officeDocument/2006/relationships/hyperlink" Target="https://www.figma.com/proto/iRsX8YPVRBbUCtrWxzYR5S/Adminstracion?node-id=43%3A563&amp;scaling=scale-down&amp;page-id=0%3A1&amp;starting-point-node-id=43%3A563&amp;show-proto-sidebar=1" TargetMode="External"/><Relationship Id="rId2" Type="http://schemas.openxmlformats.org/officeDocument/2006/relationships/notesSlide" Target="../notesSlides/notesSlide26.xml"/><Relationship Id="rId1" Type="http://schemas.openxmlformats.org/officeDocument/2006/relationships/slideLayout" Target="../slideLayouts/slideLayout33.xml"/><Relationship Id="rId4" Type="http://schemas.openxmlformats.org/officeDocument/2006/relationships/image" Target="../media/image22.gi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hyperlink" Target="mailto:jahazielmuller@gmail.com" TargetMode="External"/><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1.xml"/><Relationship Id="rId1" Type="http://schemas.openxmlformats.org/officeDocument/2006/relationships/vmlDrawing" Target="../drawings/vmlDrawing1.vml"/><Relationship Id="rId5" Type="http://schemas.openxmlformats.org/officeDocument/2006/relationships/image" Target="../media/image3.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Shape 143"/>
        <p:cNvGrpSpPr/>
        <p:nvPr/>
      </p:nvGrpSpPr>
      <p:grpSpPr>
        <a:xfrm>
          <a:off x="0" y="0"/>
          <a:ext cx="0" cy="0"/>
          <a:chOff x="0" y="0"/>
          <a:chExt cx="0" cy="0"/>
        </a:xfrm>
      </p:grpSpPr>
      <p:sp>
        <p:nvSpPr>
          <p:cNvPr id="144" name="Google Shape;144;p40"/>
          <p:cNvSpPr txBox="1"/>
          <p:nvPr/>
        </p:nvSpPr>
        <p:spPr>
          <a:xfrm>
            <a:off x="517650" y="1477032"/>
            <a:ext cx="6296593" cy="1292631"/>
          </a:xfrm>
          <a:prstGeom prst="rect">
            <a:avLst/>
          </a:prstGeom>
          <a:noFill/>
          <a:ln>
            <a:noFill/>
          </a:ln>
        </p:spPr>
        <p:txBody>
          <a:bodyPr spcFirstLastPara="1" wrap="square" lIns="0" tIns="91425" rIns="91425" bIns="91425" rtlCol="0" anchor="t" anchorCtr="0">
            <a:spAutoFit/>
          </a:bodyPr>
          <a:lstStyle/>
          <a:p>
            <a:pPr marL="0" lvl="0" indent="0" algn="l" rtl="0">
              <a:spcBef>
                <a:spcPts val="0"/>
              </a:spcBef>
              <a:spcAft>
                <a:spcPts val="0"/>
              </a:spcAft>
              <a:buNone/>
            </a:pPr>
            <a:r>
              <a:rPr lang="es" sz="3600" dirty="0">
                <a:solidFill>
                  <a:srgbClr val="FFFFFF"/>
                </a:solidFill>
                <a:latin typeface="Open Sans SemiBold"/>
                <a:ea typeface="Open Sans SemiBold"/>
                <a:cs typeface="Open Sans SemiBold"/>
                <a:sym typeface="Open Sans SemiBold"/>
              </a:rPr>
              <a:t>App y Web: </a:t>
            </a:r>
            <a:r>
              <a:rPr lang="es-419" sz="3600" dirty="0" err="1">
                <a:solidFill>
                  <a:schemeClr val="bg1"/>
                </a:solidFill>
                <a:latin typeface="Open Sans SemiBold"/>
                <a:ea typeface="Open Sans SemiBold"/>
                <a:cs typeface="Open Sans SemiBold"/>
                <a:sym typeface="Open Sans SemiBold"/>
              </a:rPr>
              <a:t>MYfiance</a:t>
            </a:r>
            <a:r>
              <a:rPr lang="es" sz="3600" dirty="0">
                <a:solidFill>
                  <a:srgbClr val="FFFFFF"/>
                </a:solidFill>
                <a:latin typeface="Open Sans SemiBold"/>
                <a:ea typeface="Open Sans SemiBold"/>
                <a:cs typeface="Open Sans SemiBold"/>
                <a:sym typeface="Open Sans SemiBold"/>
              </a:rPr>
              <a:t> - Control del gastos</a:t>
            </a:r>
            <a:endParaRPr sz="3600" dirty="0">
              <a:solidFill>
                <a:srgbClr val="FFFFFF"/>
              </a:solidFill>
              <a:latin typeface="Open Sans SemiBold"/>
              <a:ea typeface="Open Sans SemiBold"/>
              <a:cs typeface="Open Sans SemiBold"/>
              <a:sym typeface="Open Sans SemiBold"/>
            </a:endParaRPr>
          </a:p>
        </p:txBody>
      </p:sp>
      <p:sp>
        <p:nvSpPr>
          <p:cNvPr id="145" name="Google Shape;145;p40"/>
          <p:cNvSpPr txBox="1"/>
          <p:nvPr/>
        </p:nvSpPr>
        <p:spPr>
          <a:xfrm>
            <a:off x="517675" y="2769663"/>
            <a:ext cx="4931100" cy="554100"/>
          </a:xfrm>
          <a:prstGeom prst="rect">
            <a:avLst/>
          </a:prstGeom>
          <a:noFill/>
          <a:ln>
            <a:noFill/>
          </a:ln>
        </p:spPr>
        <p:txBody>
          <a:bodyPr spcFirstLastPara="1" wrap="square" lIns="0" tIns="91425" rIns="91425" bIns="91425" rtlCol="0" anchor="t" anchorCtr="0">
            <a:spAutoFit/>
          </a:bodyPr>
          <a:lstStyle/>
          <a:p>
            <a:pPr marL="0" lvl="0" indent="0" algn="l" rtl="0">
              <a:spcBef>
                <a:spcPts val="0"/>
              </a:spcBef>
              <a:spcAft>
                <a:spcPts val="0"/>
              </a:spcAft>
              <a:buNone/>
            </a:pPr>
            <a:r>
              <a:rPr lang="es" sz="2400" dirty="0">
                <a:solidFill>
                  <a:srgbClr val="FFFFFF"/>
                </a:solidFill>
                <a:latin typeface="Open Sans"/>
                <a:ea typeface="Open Sans"/>
                <a:cs typeface="Open Sans"/>
                <a:sym typeface="Open Sans"/>
              </a:rPr>
              <a:t>Jahaziel Müller</a:t>
            </a:r>
            <a:endParaRPr sz="2400" dirty="0">
              <a:solidFill>
                <a:srgbClr val="FFFFFF"/>
              </a:solidFill>
              <a:latin typeface="Open Sans"/>
              <a:ea typeface="Open Sans"/>
              <a:cs typeface="Open Sans"/>
              <a:sym typeface="Open Sans"/>
            </a:endParaRPr>
          </a:p>
        </p:txBody>
      </p:sp>
      <p:cxnSp>
        <p:nvCxnSpPr>
          <p:cNvPr id="146" name="Google Shape;146;p40"/>
          <p:cNvCxnSpPr/>
          <p:nvPr/>
        </p:nvCxnSpPr>
        <p:spPr>
          <a:xfrm rot="10800000">
            <a:off x="517650" y="2670825"/>
            <a:ext cx="5808000" cy="0"/>
          </a:xfrm>
          <a:prstGeom prst="straightConnector1">
            <a:avLst/>
          </a:prstGeom>
          <a:noFill/>
          <a:ln w="19050" cap="flat" cmpd="sng">
            <a:solidFill>
              <a:srgbClr val="FFFFFF"/>
            </a:solidFill>
            <a:prstDash val="solid"/>
            <a:round/>
            <a:headEnd type="none" w="med" len="med"/>
            <a:tailEnd type="none" w="med" len="med"/>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7E8E2"/>
        </a:solidFill>
        <a:effectLst/>
      </p:bgPr>
    </p:bg>
    <p:spTree>
      <p:nvGrpSpPr>
        <p:cNvPr id="1" name="Shape 225"/>
        <p:cNvGrpSpPr/>
        <p:nvPr/>
      </p:nvGrpSpPr>
      <p:grpSpPr>
        <a:xfrm>
          <a:off x="0" y="0"/>
          <a:ext cx="0" cy="0"/>
          <a:chOff x="0" y="0"/>
          <a:chExt cx="0" cy="0"/>
        </a:xfrm>
      </p:grpSpPr>
      <p:sp>
        <p:nvSpPr>
          <p:cNvPr id="226" name="Google Shape;226;p48"/>
          <p:cNvSpPr txBox="1"/>
          <p:nvPr/>
        </p:nvSpPr>
        <p:spPr>
          <a:xfrm>
            <a:off x="2450310" y="66988"/>
            <a:ext cx="6128914" cy="553968"/>
          </a:xfrm>
          <a:prstGeom prst="rect">
            <a:avLst/>
          </a:prstGeom>
          <a:noFill/>
          <a:ln>
            <a:noFill/>
          </a:ln>
        </p:spPr>
        <p:txBody>
          <a:bodyPr spcFirstLastPara="1" wrap="square" lIns="0" tIns="91425" rIns="91425" bIns="91425" rtlCol="0" anchor="t" anchorCtr="0">
            <a:spAutoFit/>
          </a:bodyPr>
          <a:lstStyle/>
          <a:p>
            <a:pPr marL="0" lvl="0" indent="0" algn="ctr" rtl="0">
              <a:spcBef>
                <a:spcPts val="0"/>
              </a:spcBef>
              <a:spcAft>
                <a:spcPts val="0"/>
              </a:spcAft>
              <a:buNone/>
            </a:pPr>
            <a:r>
              <a:rPr lang="es" sz="2400" dirty="0">
                <a:solidFill>
                  <a:srgbClr val="5F6368"/>
                </a:solidFill>
                <a:latin typeface="Open Sans"/>
                <a:ea typeface="Open Sans"/>
                <a:cs typeface="Open Sans"/>
                <a:sym typeface="Open Sans"/>
              </a:rPr>
              <a:t>Mapa de recorrido del usuario</a:t>
            </a:r>
            <a:endParaRPr sz="2400" dirty="0">
              <a:solidFill>
                <a:srgbClr val="5F6368"/>
              </a:solidFill>
              <a:latin typeface="Open Sans"/>
              <a:ea typeface="Open Sans"/>
              <a:cs typeface="Open Sans"/>
              <a:sym typeface="Open Sans"/>
            </a:endParaRPr>
          </a:p>
        </p:txBody>
      </p:sp>
      <p:graphicFrame>
        <p:nvGraphicFramePr>
          <p:cNvPr id="3" name="Objeto 2">
            <a:hlinkClick r:id="" action="ppaction://ole?verb=0"/>
            <a:extLst>
              <a:ext uri="{FF2B5EF4-FFF2-40B4-BE49-F238E27FC236}">
                <a16:creationId xmlns:a16="http://schemas.microsoft.com/office/drawing/2014/main" id="{26D36E47-9940-4D2A-B29E-6908654AC7F0}"/>
              </a:ext>
            </a:extLst>
          </p:cNvPr>
          <p:cNvGraphicFramePr>
            <a:graphicFrameLocks noChangeAspect="1"/>
          </p:cNvGraphicFramePr>
          <p:nvPr>
            <p:extLst>
              <p:ext uri="{D42A27DB-BD31-4B8C-83A1-F6EECF244321}">
                <p14:modId xmlns:p14="http://schemas.microsoft.com/office/powerpoint/2010/main" val="1821730544"/>
              </p:ext>
            </p:extLst>
          </p:nvPr>
        </p:nvGraphicFramePr>
        <p:xfrm>
          <a:off x="2337081" y="699641"/>
          <a:ext cx="6652278" cy="3744217"/>
        </p:xfrm>
        <a:graphic>
          <a:graphicData uri="http://schemas.openxmlformats.org/presentationml/2006/ole">
            <mc:AlternateContent xmlns:mc="http://schemas.openxmlformats.org/markup-compatibility/2006">
              <mc:Choice xmlns:v="urn:schemas-microsoft-com:vml" Requires="v">
                <p:oleObj spid="_x0000_s2139" name="Presentation" r:id="rId4" imgW="4571981" imgH="2572652" progId="PowerPoint.Show.12">
                  <p:embed/>
                </p:oleObj>
              </mc:Choice>
              <mc:Fallback>
                <p:oleObj name="Presentation" r:id="rId4" imgW="4571981" imgH="2572652" progId="PowerPoint.Show.12">
                  <p:embed/>
                  <p:pic>
                    <p:nvPicPr>
                      <p:cNvPr id="0" name=""/>
                      <p:cNvPicPr/>
                      <p:nvPr/>
                    </p:nvPicPr>
                    <p:blipFill>
                      <a:blip r:embed="rId5"/>
                      <a:stretch>
                        <a:fillRect/>
                      </a:stretch>
                    </p:blipFill>
                    <p:spPr>
                      <a:xfrm>
                        <a:off x="2337081" y="699641"/>
                        <a:ext cx="6652278" cy="3744217"/>
                      </a:xfrm>
                      <a:prstGeom prst="rect">
                        <a:avLst/>
                      </a:prstGeom>
                    </p:spPr>
                  </p:pic>
                </p:oleObj>
              </mc:Fallback>
            </mc:AlternateContent>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Shape 233"/>
        <p:cNvGrpSpPr/>
        <p:nvPr/>
      </p:nvGrpSpPr>
      <p:grpSpPr>
        <a:xfrm>
          <a:off x="0" y="0"/>
          <a:ext cx="0" cy="0"/>
          <a:chOff x="0" y="0"/>
          <a:chExt cx="0" cy="0"/>
        </a:xfrm>
      </p:grpSpPr>
      <p:sp>
        <p:nvSpPr>
          <p:cNvPr id="234" name="Google Shape;234;p49"/>
          <p:cNvSpPr txBox="1"/>
          <p:nvPr/>
        </p:nvSpPr>
        <p:spPr>
          <a:xfrm>
            <a:off x="3694381" y="1886850"/>
            <a:ext cx="6302100" cy="1154132"/>
          </a:xfrm>
          <a:prstGeom prst="rect">
            <a:avLst/>
          </a:prstGeom>
          <a:noFill/>
          <a:ln>
            <a:noFill/>
          </a:ln>
        </p:spPr>
        <p:txBody>
          <a:bodyPr spcFirstLastPara="1" wrap="square" lIns="91425" tIns="91425" rIns="91425" bIns="91425" rtlCol="0" anchor="t" anchorCtr="0">
            <a:spAutoFit/>
          </a:bodyPr>
          <a:lstStyle/>
          <a:p>
            <a:pPr marL="457200" lvl="0" indent="-317500" algn="l" rtl="0">
              <a:lnSpc>
                <a:spcPct val="150000"/>
              </a:lnSpc>
              <a:spcBef>
                <a:spcPts val="0"/>
              </a:spcBef>
              <a:spcAft>
                <a:spcPts val="0"/>
              </a:spcAft>
              <a:buClr>
                <a:srgbClr val="FFFFFF"/>
              </a:buClr>
              <a:buSzPts val="1400"/>
              <a:buFont typeface="Open Sans"/>
              <a:buChar char="●"/>
            </a:pPr>
            <a:r>
              <a:rPr lang="es" dirty="0">
                <a:solidFill>
                  <a:srgbClr val="FFFFFF"/>
                </a:solidFill>
                <a:latin typeface="Open Sans"/>
                <a:ea typeface="Open Sans"/>
                <a:cs typeface="Open Sans"/>
                <a:sym typeface="Open Sans"/>
              </a:rPr>
              <a:t>Esquemas de página digitales</a:t>
            </a:r>
            <a:endParaRPr dirty="0">
              <a:solidFill>
                <a:srgbClr val="FFFFFF"/>
              </a:solidFill>
              <a:latin typeface="Open Sans"/>
              <a:ea typeface="Open Sans"/>
              <a:cs typeface="Open Sans"/>
              <a:sym typeface="Open Sans"/>
            </a:endParaRPr>
          </a:p>
          <a:p>
            <a:pPr marL="457200" lvl="0" indent="-317500" algn="l" rtl="0">
              <a:lnSpc>
                <a:spcPct val="150000"/>
              </a:lnSpc>
              <a:spcBef>
                <a:spcPts val="0"/>
              </a:spcBef>
              <a:spcAft>
                <a:spcPts val="0"/>
              </a:spcAft>
              <a:buClr>
                <a:srgbClr val="FFFFFF"/>
              </a:buClr>
              <a:buSzPts val="1400"/>
              <a:buFont typeface="Open Sans"/>
              <a:buChar char="●"/>
            </a:pPr>
            <a:r>
              <a:rPr lang="es" dirty="0">
                <a:solidFill>
                  <a:srgbClr val="FFFFFF"/>
                </a:solidFill>
                <a:latin typeface="Open Sans"/>
                <a:ea typeface="Open Sans"/>
                <a:cs typeface="Open Sans"/>
                <a:sym typeface="Open Sans"/>
              </a:rPr>
              <a:t>Prototipo de baja fidelidad</a:t>
            </a:r>
            <a:endParaRPr dirty="0">
              <a:solidFill>
                <a:srgbClr val="FFFFFF"/>
              </a:solidFill>
              <a:latin typeface="Open Sans"/>
              <a:ea typeface="Open Sans"/>
              <a:cs typeface="Open Sans"/>
              <a:sym typeface="Open Sans"/>
            </a:endParaRPr>
          </a:p>
          <a:p>
            <a:pPr marL="457200" lvl="0" indent="-317500" algn="l" rtl="0">
              <a:lnSpc>
                <a:spcPct val="150000"/>
              </a:lnSpc>
              <a:spcBef>
                <a:spcPts val="0"/>
              </a:spcBef>
              <a:spcAft>
                <a:spcPts val="0"/>
              </a:spcAft>
              <a:buClr>
                <a:srgbClr val="FFFFFF"/>
              </a:buClr>
              <a:buSzPts val="1400"/>
              <a:buFont typeface="Open Sans"/>
              <a:buChar char="●"/>
            </a:pPr>
            <a:r>
              <a:rPr lang="es" dirty="0">
                <a:solidFill>
                  <a:srgbClr val="FFFFFF"/>
                </a:solidFill>
                <a:latin typeface="Open Sans"/>
                <a:ea typeface="Open Sans"/>
                <a:cs typeface="Open Sans"/>
                <a:sym typeface="Open Sans"/>
              </a:rPr>
              <a:t>Estudios de usabilidad</a:t>
            </a:r>
            <a:endParaRPr dirty="0">
              <a:solidFill>
                <a:srgbClr val="FFFFFF"/>
              </a:solidFill>
              <a:latin typeface="Open Sans"/>
              <a:ea typeface="Open Sans"/>
              <a:cs typeface="Open Sans"/>
              <a:sym typeface="Open Sans"/>
            </a:endParaRPr>
          </a:p>
        </p:txBody>
      </p:sp>
      <p:sp>
        <p:nvSpPr>
          <p:cNvPr id="235" name="Google Shape;235;p49"/>
          <p:cNvSpPr txBox="1"/>
          <p:nvPr/>
        </p:nvSpPr>
        <p:spPr>
          <a:xfrm>
            <a:off x="-468875" y="2082300"/>
            <a:ext cx="3704400" cy="609367"/>
          </a:xfrm>
          <a:prstGeom prst="rect">
            <a:avLst/>
          </a:prstGeom>
          <a:noFill/>
          <a:ln>
            <a:noFill/>
          </a:ln>
        </p:spPr>
        <p:txBody>
          <a:bodyPr spcFirstLastPara="1" wrap="square" lIns="91425" tIns="91425" rIns="91425" bIns="91425" rtlCol="0" anchor="t" anchorCtr="0">
            <a:spAutoFit/>
          </a:bodyPr>
          <a:lstStyle/>
          <a:p>
            <a:pPr marL="0" lvl="0" indent="0" algn="r" rtl="0">
              <a:lnSpc>
                <a:spcPct val="115000"/>
              </a:lnSpc>
              <a:spcBef>
                <a:spcPts val="0"/>
              </a:spcBef>
              <a:spcAft>
                <a:spcPts val="0"/>
              </a:spcAft>
              <a:buClr>
                <a:schemeClr val="dk1"/>
              </a:buClr>
              <a:buSzPts val="1100"/>
              <a:buFont typeface="Arial"/>
              <a:buNone/>
            </a:pPr>
            <a:r>
              <a:rPr lang="es" sz="2400">
                <a:solidFill>
                  <a:srgbClr val="FFFFFF"/>
                </a:solidFill>
                <a:latin typeface="Open Sans"/>
                <a:ea typeface="Open Sans"/>
                <a:cs typeface="Open Sans"/>
                <a:sym typeface="Open Sans"/>
              </a:rPr>
              <a:t>Comenzar el diseño</a:t>
            </a:r>
            <a:endParaRPr sz="2400" dirty="0">
              <a:solidFill>
                <a:srgbClr val="FFFFFF"/>
              </a:solidFill>
              <a:latin typeface="Open Sans"/>
              <a:ea typeface="Open Sans"/>
              <a:cs typeface="Open Sans"/>
              <a:sym typeface="Open Sans"/>
            </a:endParaRPr>
          </a:p>
        </p:txBody>
      </p:sp>
      <p:cxnSp>
        <p:nvCxnSpPr>
          <p:cNvPr id="236" name="Google Shape;236;p49"/>
          <p:cNvCxnSpPr/>
          <p:nvPr/>
        </p:nvCxnSpPr>
        <p:spPr>
          <a:xfrm>
            <a:off x="3460100" y="1032150"/>
            <a:ext cx="36600" cy="3079200"/>
          </a:xfrm>
          <a:prstGeom prst="straightConnector1">
            <a:avLst/>
          </a:prstGeom>
          <a:noFill/>
          <a:ln w="19050" cap="flat" cmpd="sng">
            <a:solidFill>
              <a:srgbClr val="FFFFFF"/>
            </a:solidFill>
            <a:prstDash val="solid"/>
            <a:round/>
            <a:headEnd type="none" w="med" len="med"/>
            <a:tailEnd type="none"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7E8E2"/>
        </a:solidFill>
        <a:effectLst/>
      </p:bgPr>
    </p:bg>
    <p:spTree>
      <p:nvGrpSpPr>
        <p:cNvPr id="1" name="Shape 169"/>
        <p:cNvGrpSpPr/>
        <p:nvPr/>
      </p:nvGrpSpPr>
      <p:grpSpPr>
        <a:xfrm>
          <a:off x="0" y="0"/>
          <a:ext cx="0" cy="0"/>
          <a:chOff x="0" y="0"/>
          <a:chExt cx="0" cy="0"/>
        </a:xfrm>
      </p:grpSpPr>
      <p:sp>
        <p:nvSpPr>
          <p:cNvPr id="170" name="Google Shape;170;p31"/>
          <p:cNvSpPr txBox="1"/>
          <p:nvPr/>
        </p:nvSpPr>
        <p:spPr>
          <a:xfrm>
            <a:off x="550" y="0"/>
            <a:ext cx="5108781" cy="553968"/>
          </a:xfrm>
          <a:prstGeom prst="rect">
            <a:avLst/>
          </a:prstGeom>
          <a:noFill/>
          <a:ln>
            <a:noFill/>
          </a:ln>
        </p:spPr>
        <p:txBody>
          <a:bodyPr spcFirstLastPara="1" wrap="square" lIns="0" tIns="91425" rIns="91425" bIns="91425" rtlCol="0" anchor="t" anchorCtr="0">
            <a:spAutoFit/>
          </a:bodyPr>
          <a:lstStyle/>
          <a:p>
            <a:pPr marL="0" lvl="0" indent="0" algn="l" rtl="0">
              <a:spcBef>
                <a:spcPts val="0"/>
              </a:spcBef>
              <a:spcAft>
                <a:spcPts val="0"/>
              </a:spcAft>
              <a:buNone/>
            </a:pPr>
            <a:r>
              <a:rPr lang="es" sz="2400" dirty="0">
                <a:solidFill>
                  <a:schemeClr val="tx1"/>
                </a:solidFill>
                <a:latin typeface="Open Sans"/>
                <a:ea typeface="Open Sans"/>
                <a:cs typeface="Open Sans"/>
                <a:sym typeface="Open Sans"/>
              </a:rPr>
              <a:t>Esquemas de página en papel App </a:t>
            </a:r>
            <a:endParaRPr sz="2400" dirty="0">
              <a:solidFill>
                <a:schemeClr val="tx1"/>
              </a:solidFill>
              <a:latin typeface="Open Sans"/>
              <a:ea typeface="Open Sans"/>
              <a:cs typeface="Open Sans"/>
              <a:sym typeface="Open Sans"/>
            </a:endParaRPr>
          </a:p>
        </p:txBody>
      </p:sp>
      <p:sp>
        <p:nvSpPr>
          <p:cNvPr id="171" name="Google Shape;171;p31"/>
          <p:cNvSpPr txBox="1"/>
          <p:nvPr/>
        </p:nvSpPr>
        <p:spPr>
          <a:xfrm>
            <a:off x="252815" y="508720"/>
            <a:ext cx="2284898" cy="3739455"/>
          </a:xfrm>
          <a:prstGeom prst="rect">
            <a:avLst/>
          </a:prstGeom>
          <a:noFill/>
          <a:ln>
            <a:noFill/>
          </a:ln>
        </p:spPr>
        <p:txBody>
          <a:bodyPr spcFirstLastPara="1" wrap="square" lIns="0" tIns="91425" rIns="91425" bIns="91425" rtlCol="0" anchor="t" anchorCtr="0">
            <a:spAutoFit/>
          </a:bodyPr>
          <a:lstStyle/>
          <a:p>
            <a:pPr marL="0" lvl="0" indent="0" algn="l" rtl="0">
              <a:lnSpc>
                <a:spcPct val="150000"/>
              </a:lnSpc>
              <a:spcBef>
                <a:spcPts val="0"/>
              </a:spcBef>
              <a:spcAft>
                <a:spcPts val="0"/>
              </a:spcAft>
              <a:buClr>
                <a:schemeClr val="dk1"/>
              </a:buClr>
              <a:buSzPts val="1100"/>
              <a:buFont typeface="Arial"/>
              <a:buNone/>
            </a:pPr>
            <a:r>
              <a:rPr lang="es-419" sz="1100" dirty="0">
                <a:solidFill>
                  <a:schemeClr val="bg1"/>
                </a:solidFill>
                <a:latin typeface="Open Sans"/>
                <a:ea typeface="Open Sans"/>
                <a:cs typeface="Open Sans"/>
                <a:sym typeface="Open Sans"/>
              </a:rPr>
              <a:t>Tomarse el tiempo para elaborar en papel iteraciones de cada pantalla de la aplicación garantizó que los elementos que llegaron a convertirse en esquemas de página digitales fueran los correctos para abordar las dificultades del usuario. Para la pantalla de inicio, directamente se presentan los datos de resumen actual de las finanzas para acceder a ellas directamente e iniciar el proceso de </a:t>
            </a:r>
            <a:r>
              <a:rPr lang="es-419" sz="1100" dirty="0" err="1">
                <a:solidFill>
                  <a:schemeClr val="bg1"/>
                </a:solidFill>
                <a:latin typeface="Open Sans"/>
                <a:ea typeface="Open Sans"/>
                <a:cs typeface="Open Sans"/>
                <a:sym typeface="Open Sans"/>
              </a:rPr>
              <a:t>de</a:t>
            </a:r>
            <a:r>
              <a:rPr lang="es-419" sz="1100" dirty="0">
                <a:solidFill>
                  <a:schemeClr val="bg1"/>
                </a:solidFill>
                <a:latin typeface="Open Sans"/>
                <a:ea typeface="Open Sans"/>
                <a:cs typeface="Open Sans"/>
                <a:sym typeface="Open Sans"/>
              </a:rPr>
              <a:t> añadir gastos / ingresos.</a:t>
            </a:r>
            <a:endParaRPr sz="1100" dirty="0">
              <a:solidFill>
                <a:schemeClr val="bg1"/>
              </a:solidFill>
            </a:endParaRPr>
          </a:p>
        </p:txBody>
      </p:sp>
      <p:pic>
        <p:nvPicPr>
          <p:cNvPr id="4" name="Imagen 3">
            <a:extLst>
              <a:ext uri="{FF2B5EF4-FFF2-40B4-BE49-F238E27FC236}">
                <a16:creationId xmlns:a16="http://schemas.microsoft.com/office/drawing/2014/main" id="{045E1783-9210-489F-A42D-733A22C0D8B8}"/>
              </a:ext>
            </a:extLst>
          </p:cNvPr>
          <p:cNvPicPr>
            <a:picLocks noChangeAspect="1"/>
          </p:cNvPicPr>
          <p:nvPr/>
        </p:nvPicPr>
        <p:blipFill>
          <a:blip r:embed="rId3"/>
          <a:stretch>
            <a:fillRect/>
          </a:stretch>
        </p:blipFill>
        <p:spPr>
          <a:xfrm>
            <a:off x="4743607" y="-386604"/>
            <a:ext cx="4147578" cy="553010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7E8E2"/>
        </a:solidFill>
        <a:effectLst/>
      </p:bgPr>
    </p:bg>
    <p:spTree>
      <p:nvGrpSpPr>
        <p:cNvPr id="1" name="Shape 248"/>
        <p:cNvGrpSpPr/>
        <p:nvPr/>
      </p:nvGrpSpPr>
      <p:grpSpPr>
        <a:xfrm>
          <a:off x="0" y="0"/>
          <a:ext cx="0" cy="0"/>
          <a:chOff x="0" y="0"/>
          <a:chExt cx="0" cy="0"/>
        </a:xfrm>
      </p:grpSpPr>
      <p:sp>
        <p:nvSpPr>
          <p:cNvPr id="249" name="Google Shape;249;p51"/>
          <p:cNvSpPr txBox="1"/>
          <p:nvPr/>
        </p:nvSpPr>
        <p:spPr>
          <a:xfrm>
            <a:off x="123975" y="25148"/>
            <a:ext cx="5057625" cy="553968"/>
          </a:xfrm>
          <a:prstGeom prst="rect">
            <a:avLst/>
          </a:prstGeom>
          <a:noFill/>
          <a:ln>
            <a:noFill/>
          </a:ln>
        </p:spPr>
        <p:txBody>
          <a:bodyPr spcFirstLastPara="1" wrap="square" lIns="0" tIns="91425" rIns="91425" bIns="91425" rtlCol="0" anchor="t" anchorCtr="0">
            <a:spAutoFit/>
          </a:bodyPr>
          <a:lstStyle/>
          <a:p>
            <a:pPr marL="0" lvl="0" indent="0" algn="l" rtl="0">
              <a:spcBef>
                <a:spcPts val="0"/>
              </a:spcBef>
              <a:spcAft>
                <a:spcPts val="0"/>
              </a:spcAft>
              <a:buNone/>
            </a:pPr>
            <a:r>
              <a:rPr lang="es" sz="2400" dirty="0">
                <a:solidFill>
                  <a:srgbClr val="5F6368"/>
                </a:solidFill>
                <a:latin typeface="Open Sans"/>
                <a:ea typeface="Open Sans"/>
                <a:cs typeface="Open Sans"/>
                <a:sym typeface="Open Sans"/>
              </a:rPr>
              <a:t>Esquemas de página digitales App </a:t>
            </a:r>
            <a:endParaRPr sz="2400" dirty="0">
              <a:solidFill>
                <a:srgbClr val="5F6368"/>
              </a:solidFill>
              <a:latin typeface="Open Sans"/>
              <a:ea typeface="Open Sans"/>
              <a:cs typeface="Open Sans"/>
              <a:sym typeface="Open Sans"/>
            </a:endParaRPr>
          </a:p>
        </p:txBody>
      </p:sp>
      <p:sp>
        <p:nvSpPr>
          <p:cNvPr id="250" name="Google Shape;250;p51"/>
          <p:cNvSpPr txBox="1"/>
          <p:nvPr/>
        </p:nvSpPr>
        <p:spPr>
          <a:xfrm>
            <a:off x="139224" y="782079"/>
            <a:ext cx="2343626" cy="3508623"/>
          </a:xfrm>
          <a:prstGeom prst="rect">
            <a:avLst/>
          </a:prstGeom>
          <a:noFill/>
          <a:ln>
            <a:noFill/>
          </a:ln>
        </p:spPr>
        <p:txBody>
          <a:bodyPr spcFirstLastPara="1" wrap="square" lIns="0" tIns="91425" rIns="91425" bIns="91425" rtlCol="0" anchor="t" anchorCtr="0">
            <a:spAutoFit/>
          </a:bodyPr>
          <a:lstStyle/>
          <a:p>
            <a:pPr marL="0" lvl="0" indent="0" algn="l" rtl="0">
              <a:lnSpc>
                <a:spcPct val="150000"/>
              </a:lnSpc>
              <a:spcBef>
                <a:spcPts val="0"/>
              </a:spcBef>
              <a:spcAft>
                <a:spcPts val="0"/>
              </a:spcAft>
              <a:buClr>
                <a:schemeClr val="dk1"/>
              </a:buClr>
              <a:buSzPts val="1100"/>
              <a:buFont typeface="Arial"/>
              <a:buNone/>
            </a:pPr>
            <a:r>
              <a:rPr lang="es-419" sz="1200" dirty="0">
                <a:solidFill>
                  <a:schemeClr val="bg1"/>
                </a:solidFill>
              </a:rPr>
              <a:t>Tomo este modelo como final para la página de inicio después de realizar diferentes esquemas en formato papel, tome lo mejor de cada esquema y los resumí en esta pantalla de inicio que muestra el contenido principal, de esta forma se presenta toda la información en un solo panel manteniendo el minimalismo de la información para no saturar al cliente.</a:t>
            </a:r>
            <a:endParaRPr sz="1200" dirty="0">
              <a:solidFill>
                <a:schemeClr val="bg1"/>
              </a:solidFill>
            </a:endParaRPr>
          </a:p>
        </p:txBody>
      </p:sp>
      <p:sp>
        <p:nvSpPr>
          <p:cNvPr id="253" name="Google Shape;253;p51"/>
          <p:cNvSpPr txBox="1"/>
          <p:nvPr/>
        </p:nvSpPr>
        <p:spPr>
          <a:xfrm>
            <a:off x="3644586" y="1435121"/>
            <a:ext cx="1100400" cy="1107965"/>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None/>
            </a:pPr>
            <a:r>
              <a:rPr lang="es-419" sz="1000" dirty="0">
                <a:solidFill>
                  <a:srgbClr val="5F6368"/>
                </a:solidFill>
                <a:latin typeface="Open Sans"/>
                <a:ea typeface="Open Sans"/>
                <a:cs typeface="Open Sans"/>
                <a:sym typeface="Open Sans"/>
              </a:rPr>
              <a:t>Se puede ver el resumen semanal, mensual, anual, y por día en específico.</a:t>
            </a:r>
          </a:p>
        </p:txBody>
      </p:sp>
      <p:sp>
        <p:nvSpPr>
          <p:cNvPr id="256" name="Google Shape;256;p51"/>
          <p:cNvSpPr txBox="1"/>
          <p:nvPr/>
        </p:nvSpPr>
        <p:spPr>
          <a:xfrm>
            <a:off x="7943284" y="3191188"/>
            <a:ext cx="1100400" cy="646300"/>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None/>
            </a:pPr>
            <a:r>
              <a:rPr lang="es-419" sz="1000" dirty="0">
                <a:solidFill>
                  <a:srgbClr val="5F6368"/>
                </a:solidFill>
                <a:latin typeface="Open Sans"/>
                <a:ea typeface="Open Sans"/>
                <a:cs typeface="Open Sans"/>
                <a:sym typeface="Open Sans"/>
              </a:rPr>
              <a:t>Botón para ingresar gastos e ingresos</a:t>
            </a:r>
          </a:p>
        </p:txBody>
      </p:sp>
      <p:pic>
        <p:nvPicPr>
          <p:cNvPr id="3" name="Imagen 2">
            <a:extLst>
              <a:ext uri="{FF2B5EF4-FFF2-40B4-BE49-F238E27FC236}">
                <a16:creationId xmlns:a16="http://schemas.microsoft.com/office/drawing/2014/main" id="{D92B2560-E43D-4492-B5DC-9952801BBB46}"/>
              </a:ext>
            </a:extLst>
          </p:cNvPr>
          <p:cNvPicPr>
            <a:picLocks noChangeAspect="1"/>
          </p:cNvPicPr>
          <p:nvPr/>
        </p:nvPicPr>
        <p:blipFill>
          <a:blip r:embed="rId3"/>
          <a:stretch>
            <a:fillRect/>
          </a:stretch>
        </p:blipFill>
        <p:spPr>
          <a:xfrm>
            <a:off x="5212947" y="120683"/>
            <a:ext cx="2698990" cy="4773749"/>
          </a:xfrm>
          <a:prstGeom prst="rect">
            <a:avLst/>
          </a:prstGeom>
        </p:spPr>
      </p:pic>
      <p:sp>
        <p:nvSpPr>
          <p:cNvPr id="11" name="Flecha: a la derecha 10">
            <a:extLst>
              <a:ext uri="{FF2B5EF4-FFF2-40B4-BE49-F238E27FC236}">
                <a16:creationId xmlns:a16="http://schemas.microsoft.com/office/drawing/2014/main" id="{50FB9797-2CCF-4FD2-A642-820E080CAD25}"/>
              </a:ext>
            </a:extLst>
          </p:cNvPr>
          <p:cNvSpPr/>
          <p:nvPr/>
        </p:nvSpPr>
        <p:spPr>
          <a:xfrm rot="20743307">
            <a:off x="4633471" y="1759036"/>
            <a:ext cx="958274" cy="1136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12" name="Flecha: hacia la izquierda 11">
            <a:extLst>
              <a:ext uri="{FF2B5EF4-FFF2-40B4-BE49-F238E27FC236}">
                <a16:creationId xmlns:a16="http://schemas.microsoft.com/office/drawing/2014/main" id="{AD0D323E-9C5A-4AE3-A61C-44DD9F3F1CD7}"/>
              </a:ext>
            </a:extLst>
          </p:cNvPr>
          <p:cNvSpPr/>
          <p:nvPr/>
        </p:nvSpPr>
        <p:spPr>
          <a:xfrm rot="19816755">
            <a:off x="7442651" y="3704252"/>
            <a:ext cx="503819" cy="1208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7E8E2"/>
        </a:solidFill>
        <a:effectLst/>
      </p:bgPr>
    </p:bg>
    <p:spTree>
      <p:nvGrpSpPr>
        <p:cNvPr id="1" name="Shape 272"/>
        <p:cNvGrpSpPr/>
        <p:nvPr/>
      </p:nvGrpSpPr>
      <p:grpSpPr>
        <a:xfrm>
          <a:off x="0" y="0"/>
          <a:ext cx="0" cy="0"/>
          <a:chOff x="0" y="0"/>
          <a:chExt cx="0" cy="0"/>
        </a:xfrm>
      </p:grpSpPr>
      <p:sp>
        <p:nvSpPr>
          <p:cNvPr id="273" name="Google Shape;273;p53"/>
          <p:cNvSpPr/>
          <p:nvPr/>
        </p:nvSpPr>
        <p:spPr>
          <a:xfrm>
            <a:off x="4211875" y="0"/>
            <a:ext cx="4932000" cy="5143500"/>
          </a:xfrm>
          <a:prstGeom prst="rect">
            <a:avLst/>
          </a:prstGeom>
          <a:solidFill>
            <a:schemeClr val="bg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4" name="Google Shape;274;p53"/>
          <p:cNvSpPr txBox="1"/>
          <p:nvPr/>
        </p:nvSpPr>
        <p:spPr>
          <a:xfrm>
            <a:off x="84792" y="-29540"/>
            <a:ext cx="7496025" cy="609367"/>
          </a:xfrm>
          <a:prstGeom prst="rect">
            <a:avLst/>
          </a:prstGeom>
          <a:noFill/>
          <a:ln>
            <a:noFill/>
          </a:ln>
        </p:spPr>
        <p:txBody>
          <a:bodyPr spcFirstLastPara="1" wrap="square" lIns="0" tIns="91425" rIns="91425" bIns="91425" rtlCol="0" anchor="t" anchorCtr="0">
            <a:spAutoFit/>
          </a:bodyPr>
          <a:lstStyle/>
          <a:p>
            <a:pPr marL="0" lvl="0" indent="0" algn="l" rtl="0">
              <a:lnSpc>
                <a:spcPct val="115000"/>
              </a:lnSpc>
              <a:spcBef>
                <a:spcPts val="0"/>
              </a:spcBef>
              <a:spcAft>
                <a:spcPts val="0"/>
              </a:spcAft>
              <a:buNone/>
            </a:pPr>
            <a:r>
              <a:rPr lang="es" sz="2400" dirty="0">
                <a:solidFill>
                  <a:srgbClr val="5F6368"/>
                </a:solidFill>
                <a:latin typeface="Open Sans"/>
                <a:ea typeface="Open Sans"/>
                <a:cs typeface="Open Sans"/>
                <a:sym typeface="Open Sans"/>
              </a:rPr>
              <a:t>Prototipo de baja </a:t>
            </a:r>
            <a:r>
              <a:rPr lang="es-419" sz="2400" dirty="0">
                <a:solidFill>
                  <a:srgbClr val="5F6368"/>
                </a:solidFill>
                <a:latin typeface="Open Sans"/>
                <a:ea typeface="Open Sans"/>
                <a:cs typeface="Open Sans"/>
                <a:sym typeface="Open Sans"/>
              </a:rPr>
              <a:t>F</a:t>
            </a:r>
            <a:r>
              <a:rPr lang="es" sz="2400" dirty="0">
                <a:solidFill>
                  <a:srgbClr val="5F6368"/>
                </a:solidFill>
                <a:latin typeface="Open Sans"/>
                <a:ea typeface="Open Sans"/>
                <a:cs typeface="Open Sans"/>
                <a:sym typeface="Open Sans"/>
              </a:rPr>
              <a:t>idelidad app</a:t>
            </a:r>
            <a:endParaRPr sz="2400" dirty="0">
              <a:solidFill>
                <a:srgbClr val="5F6368"/>
              </a:solidFill>
              <a:latin typeface="Open Sans"/>
              <a:ea typeface="Open Sans"/>
              <a:cs typeface="Open Sans"/>
              <a:sym typeface="Open Sans"/>
            </a:endParaRPr>
          </a:p>
        </p:txBody>
      </p:sp>
      <p:sp>
        <p:nvSpPr>
          <p:cNvPr id="276" name="Google Shape;276;p53"/>
          <p:cNvSpPr txBox="1"/>
          <p:nvPr/>
        </p:nvSpPr>
        <p:spPr>
          <a:xfrm>
            <a:off x="168089" y="4523089"/>
            <a:ext cx="5331758" cy="750175"/>
          </a:xfrm>
          <a:prstGeom prst="rect">
            <a:avLst/>
          </a:prstGeom>
          <a:noFill/>
          <a:ln>
            <a:noFill/>
          </a:ln>
        </p:spPr>
        <p:txBody>
          <a:bodyPr spcFirstLastPara="1" wrap="square" lIns="0" tIns="91425" rIns="91425" bIns="91425" rtlCol="0" anchor="t" anchorCtr="0">
            <a:spAutoFit/>
          </a:bodyPr>
          <a:lstStyle/>
          <a:p>
            <a:pPr marL="0" lvl="0" indent="0" algn="l" rtl="0">
              <a:lnSpc>
                <a:spcPct val="150000"/>
              </a:lnSpc>
              <a:spcBef>
                <a:spcPts val="0"/>
              </a:spcBef>
              <a:spcAft>
                <a:spcPts val="0"/>
              </a:spcAft>
              <a:buNone/>
            </a:pPr>
            <a:r>
              <a:rPr lang="es-ES" sz="1050" dirty="0">
                <a:solidFill>
                  <a:srgbClr val="5F6368"/>
                </a:solidFill>
                <a:latin typeface="Open Sans"/>
                <a:ea typeface="Open Sans"/>
                <a:cs typeface="Open Sans"/>
                <a:sym typeface="Open Sans"/>
              </a:rPr>
              <a:t>Ver </a:t>
            </a:r>
            <a:r>
              <a:rPr lang="es-ES" sz="1050" dirty="0">
                <a:solidFill>
                  <a:srgbClr val="5F6368"/>
                </a:solidFill>
                <a:latin typeface="Open Sans"/>
                <a:ea typeface="Open Sans"/>
                <a:cs typeface="Open Sans"/>
                <a:sym typeface="Open Sans"/>
                <a:hlinkClick r:id="rId3"/>
              </a:rPr>
              <a:t>Prototipo de baja </a:t>
            </a:r>
            <a:r>
              <a:rPr lang="es-ES" sz="1050" dirty="0">
                <a:solidFill>
                  <a:srgbClr val="5F6368"/>
                </a:solidFill>
                <a:latin typeface="Open Sans"/>
                <a:ea typeface="Open Sans"/>
                <a:cs typeface="Open Sans"/>
                <a:sym typeface="Open Sans"/>
              </a:rPr>
              <a:t>fidelidad de </a:t>
            </a:r>
            <a:r>
              <a:rPr lang="es-ES" sz="1050" dirty="0" err="1">
                <a:solidFill>
                  <a:srgbClr val="5F6368"/>
                </a:solidFill>
                <a:latin typeface="Open Sans"/>
                <a:ea typeface="Open Sans"/>
                <a:cs typeface="Open Sans"/>
                <a:sym typeface="Open Sans"/>
              </a:rPr>
              <a:t>My</a:t>
            </a:r>
            <a:r>
              <a:rPr lang="es-ES" sz="1050" dirty="0">
                <a:solidFill>
                  <a:srgbClr val="5F6368"/>
                </a:solidFill>
                <a:latin typeface="Open Sans"/>
                <a:ea typeface="Open Sans"/>
                <a:cs typeface="Open Sans"/>
                <a:sym typeface="Open Sans"/>
              </a:rPr>
              <a:t> </a:t>
            </a:r>
            <a:r>
              <a:rPr lang="es-ES" sz="1050" dirty="0" err="1">
                <a:solidFill>
                  <a:srgbClr val="5F6368"/>
                </a:solidFill>
                <a:latin typeface="Open Sans"/>
                <a:ea typeface="Open Sans"/>
                <a:cs typeface="Open Sans"/>
                <a:sym typeface="Open Sans"/>
              </a:rPr>
              <a:t>finance</a:t>
            </a:r>
            <a:endParaRPr lang="es-ES" sz="1050" dirty="0">
              <a:solidFill>
                <a:srgbClr val="5F6368"/>
              </a:solidFill>
              <a:latin typeface="Open Sans"/>
              <a:ea typeface="Open Sans"/>
              <a:cs typeface="Open Sans"/>
              <a:sym typeface="Open Sans"/>
            </a:endParaRPr>
          </a:p>
          <a:p>
            <a:pPr marL="0" lvl="0" indent="0" algn="l" rtl="0">
              <a:lnSpc>
                <a:spcPct val="150000"/>
              </a:lnSpc>
              <a:spcBef>
                <a:spcPts val="0"/>
              </a:spcBef>
              <a:spcAft>
                <a:spcPts val="0"/>
              </a:spcAft>
              <a:buNone/>
            </a:pPr>
            <a:endParaRPr dirty="0">
              <a:latin typeface="Open Sans"/>
              <a:ea typeface="Open Sans"/>
              <a:cs typeface="Open Sans"/>
              <a:sym typeface="Open Sans"/>
            </a:endParaRPr>
          </a:p>
        </p:txBody>
      </p:sp>
      <p:sp>
        <p:nvSpPr>
          <p:cNvPr id="9" name="Google Shape;276;p53">
            <a:extLst>
              <a:ext uri="{FF2B5EF4-FFF2-40B4-BE49-F238E27FC236}">
                <a16:creationId xmlns:a16="http://schemas.microsoft.com/office/drawing/2014/main" id="{BFB30424-2C60-410A-9DD7-E3097139FA4C}"/>
              </a:ext>
            </a:extLst>
          </p:cNvPr>
          <p:cNvSpPr txBox="1"/>
          <p:nvPr/>
        </p:nvSpPr>
        <p:spPr>
          <a:xfrm>
            <a:off x="517675" y="983249"/>
            <a:ext cx="1971525" cy="2123628"/>
          </a:xfrm>
          <a:prstGeom prst="rect">
            <a:avLst/>
          </a:prstGeom>
          <a:noFill/>
          <a:ln>
            <a:noFill/>
          </a:ln>
        </p:spPr>
        <p:txBody>
          <a:bodyPr spcFirstLastPara="1" wrap="square" lIns="0" tIns="91425" rIns="91425" bIns="91425" rtlCol="0" anchor="t" anchorCtr="0">
            <a:spAutoFit/>
          </a:bodyPr>
          <a:lstStyle/>
          <a:p>
            <a:pPr marL="0" lvl="0" indent="0" algn="l" rtl="0">
              <a:lnSpc>
                <a:spcPct val="150000"/>
              </a:lnSpc>
              <a:spcBef>
                <a:spcPts val="0"/>
              </a:spcBef>
              <a:spcAft>
                <a:spcPts val="0"/>
              </a:spcAft>
              <a:buNone/>
            </a:pPr>
            <a:r>
              <a:rPr lang="es-419" dirty="0">
                <a:solidFill>
                  <a:schemeClr val="bg1"/>
                </a:solidFill>
                <a:latin typeface="Open Sans"/>
                <a:ea typeface="Open Sans"/>
                <a:cs typeface="Open Sans"/>
                <a:sym typeface="Open Sans"/>
              </a:rPr>
              <a:t>El prototipo muestra el recorrido de añadir gastos e ingresos junto con el detalle de cada pestaña de la app.</a:t>
            </a:r>
            <a:endParaRPr lang="es-ES" dirty="0">
              <a:solidFill>
                <a:schemeClr val="bg1"/>
              </a:solidFill>
              <a:latin typeface="Open Sans"/>
              <a:ea typeface="Open Sans"/>
              <a:cs typeface="Open Sans"/>
              <a:sym typeface="Open Sans"/>
            </a:endParaRPr>
          </a:p>
        </p:txBody>
      </p:sp>
      <p:pic>
        <p:nvPicPr>
          <p:cNvPr id="7" name="Imagen 6">
            <a:extLst>
              <a:ext uri="{FF2B5EF4-FFF2-40B4-BE49-F238E27FC236}">
                <a16:creationId xmlns:a16="http://schemas.microsoft.com/office/drawing/2014/main" id="{E4C15996-E307-41DC-B7B2-016870C80F2D}"/>
              </a:ext>
            </a:extLst>
          </p:cNvPr>
          <p:cNvPicPr>
            <a:picLocks noChangeAspect="1"/>
          </p:cNvPicPr>
          <p:nvPr/>
        </p:nvPicPr>
        <p:blipFill rotWithShape="1">
          <a:blip r:embed="rId4"/>
          <a:srcRect l="44861" t="5978" r="32778" b="5128"/>
          <a:stretch/>
        </p:blipFill>
        <p:spPr>
          <a:xfrm>
            <a:off x="5562600" y="114067"/>
            <a:ext cx="2437236" cy="472337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7E8E2"/>
        </a:solidFill>
        <a:effectLst/>
      </p:bgPr>
    </p:bg>
    <p:spTree>
      <p:nvGrpSpPr>
        <p:cNvPr id="1" name="Shape 169"/>
        <p:cNvGrpSpPr/>
        <p:nvPr/>
      </p:nvGrpSpPr>
      <p:grpSpPr>
        <a:xfrm>
          <a:off x="0" y="0"/>
          <a:ext cx="0" cy="0"/>
          <a:chOff x="0" y="0"/>
          <a:chExt cx="0" cy="0"/>
        </a:xfrm>
      </p:grpSpPr>
      <p:sp>
        <p:nvSpPr>
          <p:cNvPr id="170" name="Google Shape;170;p31"/>
          <p:cNvSpPr txBox="1"/>
          <p:nvPr/>
        </p:nvSpPr>
        <p:spPr>
          <a:xfrm>
            <a:off x="550" y="0"/>
            <a:ext cx="5108781" cy="553968"/>
          </a:xfrm>
          <a:prstGeom prst="rect">
            <a:avLst/>
          </a:prstGeom>
          <a:noFill/>
          <a:ln>
            <a:noFill/>
          </a:ln>
        </p:spPr>
        <p:txBody>
          <a:bodyPr spcFirstLastPara="1" wrap="square" lIns="0" tIns="91425" rIns="91425" bIns="91425" rtlCol="0" anchor="t" anchorCtr="0">
            <a:spAutoFit/>
          </a:bodyPr>
          <a:lstStyle/>
          <a:p>
            <a:pPr marL="0" lvl="0" indent="0" algn="l" rtl="0">
              <a:spcBef>
                <a:spcPts val="0"/>
              </a:spcBef>
              <a:spcAft>
                <a:spcPts val="0"/>
              </a:spcAft>
              <a:buNone/>
            </a:pPr>
            <a:r>
              <a:rPr lang="es" sz="2400" dirty="0">
                <a:solidFill>
                  <a:schemeClr val="tx1"/>
                </a:solidFill>
                <a:latin typeface="Open Sans"/>
                <a:ea typeface="Open Sans"/>
                <a:cs typeface="Open Sans"/>
                <a:sym typeface="Open Sans"/>
              </a:rPr>
              <a:t>Esquemas de página Web en papel </a:t>
            </a:r>
            <a:endParaRPr sz="2400" dirty="0">
              <a:solidFill>
                <a:schemeClr val="tx1"/>
              </a:solidFill>
              <a:latin typeface="Open Sans"/>
              <a:ea typeface="Open Sans"/>
              <a:cs typeface="Open Sans"/>
              <a:sym typeface="Open Sans"/>
            </a:endParaRPr>
          </a:p>
        </p:txBody>
      </p:sp>
      <p:sp>
        <p:nvSpPr>
          <p:cNvPr id="171" name="Google Shape;171;p31"/>
          <p:cNvSpPr txBox="1"/>
          <p:nvPr/>
        </p:nvSpPr>
        <p:spPr>
          <a:xfrm>
            <a:off x="252815" y="508720"/>
            <a:ext cx="2284898" cy="3739455"/>
          </a:xfrm>
          <a:prstGeom prst="rect">
            <a:avLst/>
          </a:prstGeom>
          <a:noFill/>
          <a:ln>
            <a:noFill/>
          </a:ln>
        </p:spPr>
        <p:txBody>
          <a:bodyPr spcFirstLastPara="1" wrap="square" lIns="0" tIns="91425" rIns="91425" bIns="91425" rtlCol="0" anchor="t" anchorCtr="0">
            <a:spAutoFit/>
          </a:bodyPr>
          <a:lstStyle/>
          <a:p>
            <a:pPr marL="0" lvl="0" indent="0" algn="l" rtl="0">
              <a:lnSpc>
                <a:spcPct val="150000"/>
              </a:lnSpc>
              <a:spcBef>
                <a:spcPts val="0"/>
              </a:spcBef>
              <a:spcAft>
                <a:spcPts val="0"/>
              </a:spcAft>
              <a:buClr>
                <a:schemeClr val="dk1"/>
              </a:buClr>
              <a:buSzPts val="1100"/>
              <a:buFont typeface="Arial"/>
              <a:buNone/>
            </a:pPr>
            <a:r>
              <a:rPr lang="es-419" sz="1100" dirty="0">
                <a:solidFill>
                  <a:schemeClr val="bg1"/>
                </a:solidFill>
                <a:latin typeface="Open Sans"/>
                <a:ea typeface="Open Sans"/>
                <a:cs typeface="Open Sans"/>
                <a:sym typeface="Open Sans"/>
              </a:rPr>
              <a:t>Tomarse el tiempo para elaborar en papel iteraciones de cada pantalla de la aplicación garantizó que los elementos que llegaron a convertirse en esquemas de página digitales fueran los correctos para abordar las dificultades del usuario. Para la pantalla de inicio, directamente se presentan los datos de resumen actual de las finanzas para acceder a ellas directamente e iniciar el proceso de añadir gastos / ingresos.</a:t>
            </a:r>
            <a:endParaRPr sz="1100" dirty="0">
              <a:solidFill>
                <a:schemeClr val="bg1"/>
              </a:solidFill>
            </a:endParaRPr>
          </a:p>
        </p:txBody>
      </p:sp>
      <p:pic>
        <p:nvPicPr>
          <p:cNvPr id="3" name="Imagen 2">
            <a:extLst>
              <a:ext uri="{FF2B5EF4-FFF2-40B4-BE49-F238E27FC236}">
                <a16:creationId xmlns:a16="http://schemas.microsoft.com/office/drawing/2014/main" id="{AB988D41-9831-4CD1-AAB8-F21E29AF364F}"/>
              </a:ext>
            </a:extLst>
          </p:cNvPr>
          <p:cNvPicPr>
            <a:picLocks noChangeAspect="1"/>
          </p:cNvPicPr>
          <p:nvPr/>
        </p:nvPicPr>
        <p:blipFill>
          <a:blip r:embed="rId3"/>
          <a:stretch>
            <a:fillRect/>
          </a:stretch>
        </p:blipFill>
        <p:spPr>
          <a:xfrm>
            <a:off x="2658792" y="350812"/>
            <a:ext cx="6137031" cy="4602773"/>
          </a:xfrm>
          <a:prstGeom prst="rect">
            <a:avLst/>
          </a:prstGeom>
        </p:spPr>
      </p:pic>
    </p:spTree>
    <p:extLst>
      <p:ext uri="{BB962C8B-B14F-4D97-AF65-F5344CB8AC3E}">
        <p14:creationId xmlns:p14="http://schemas.microsoft.com/office/powerpoint/2010/main" val="1350032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7E8E2"/>
        </a:solidFill>
        <a:effectLst/>
      </p:bgPr>
    </p:bg>
    <p:spTree>
      <p:nvGrpSpPr>
        <p:cNvPr id="1" name="Shape 248"/>
        <p:cNvGrpSpPr/>
        <p:nvPr/>
      </p:nvGrpSpPr>
      <p:grpSpPr>
        <a:xfrm>
          <a:off x="0" y="0"/>
          <a:ext cx="0" cy="0"/>
          <a:chOff x="0" y="0"/>
          <a:chExt cx="0" cy="0"/>
        </a:xfrm>
      </p:grpSpPr>
      <p:pic>
        <p:nvPicPr>
          <p:cNvPr id="4" name="Imagen 3">
            <a:extLst>
              <a:ext uri="{FF2B5EF4-FFF2-40B4-BE49-F238E27FC236}">
                <a16:creationId xmlns:a16="http://schemas.microsoft.com/office/drawing/2014/main" id="{B57481DB-5D78-41A2-A65C-9EB5195E60E1}"/>
              </a:ext>
            </a:extLst>
          </p:cNvPr>
          <p:cNvPicPr>
            <a:picLocks noChangeAspect="1"/>
          </p:cNvPicPr>
          <p:nvPr/>
        </p:nvPicPr>
        <p:blipFill>
          <a:blip r:embed="rId3"/>
          <a:stretch>
            <a:fillRect/>
          </a:stretch>
        </p:blipFill>
        <p:spPr>
          <a:xfrm>
            <a:off x="2599391" y="633141"/>
            <a:ext cx="6468341" cy="3657561"/>
          </a:xfrm>
          <a:prstGeom prst="rect">
            <a:avLst/>
          </a:prstGeom>
        </p:spPr>
      </p:pic>
      <p:sp>
        <p:nvSpPr>
          <p:cNvPr id="249" name="Google Shape;249;p51"/>
          <p:cNvSpPr txBox="1"/>
          <p:nvPr/>
        </p:nvSpPr>
        <p:spPr>
          <a:xfrm>
            <a:off x="123975" y="25148"/>
            <a:ext cx="5057625" cy="553968"/>
          </a:xfrm>
          <a:prstGeom prst="rect">
            <a:avLst/>
          </a:prstGeom>
          <a:noFill/>
          <a:ln>
            <a:noFill/>
          </a:ln>
        </p:spPr>
        <p:txBody>
          <a:bodyPr spcFirstLastPara="1" wrap="square" lIns="0" tIns="91425" rIns="91425" bIns="91425" rtlCol="0" anchor="t" anchorCtr="0">
            <a:spAutoFit/>
          </a:bodyPr>
          <a:lstStyle/>
          <a:p>
            <a:pPr marL="0" lvl="0" indent="0" algn="l" rtl="0">
              <a:spcBef>
                <a:spcPts val="0"/>
              </a:spcBef>
              <a:spcAft>
                <a:spcPts val="0"/>
              </a:spcAft>
              <a:buNone/>
            </a:pPr>
            <a:r>
              <a:rPr lang="es" sz="2400" dirty="0">
                <a:solidFill>
                  <a:srgbClr val="5F6368"/>
                </a:solidFill>
                <a:latin typeface="Open Sans"/>
                <a:ea typeface="Open Sans"/>
                <a:cs typeface="Open Sans"/>
                <a:sym typeface="Open Sans"/>
              </a:rPr>
              <a:t>Esquemas de página digitales Web </a:t>
            </a:r>
            <a:endParaRPr sz="2400" dirty="0">
              <a:solidFill>
                <a:srgbClr val="5F6368"/>
              </a:solidFill>
              <a:latin typeface="Open Sans"/>
              <a:ea typeface="Open Sans"/>
              <a:cs typeface="Open Sans"/>
              <a:sym typeface="Open Sans"/>
            </a:endParaRPr>
          </a:p>
        </p:txBody>
      </p:sp>
      <p:sp>
        <p:nvSpPr>
          <p:cNvPr id="250" name="Google Shape;250;p51"/>
          <p:cNvSpPr txBox="1"/>
          <p:nvPr/>
        </p:nvSpPr>
        <p:spPr>
          <a:xfrm>
            <a:off x="139224" y="782079"/>
            <a:ext cx="2343626" cy="3508623"/>
          </a:xfrm>
          <a:prstGeom prst="rect">
            <a:avLst/>
          </a:prstGeom>
          <a:noFill/>
          <a:ln>
            <a:noFill/>
          </a:ln>
        </p:spPr>
        <p:txBody>
          <a:bodyPr spcFirstLastPara="1" wrap="square" lIns="0" tIns="91425" rIns="91425" bIns="91425" rtlCol="0" anchor="t" anchorCtr="0">
            <a:spAutoFit/>
          </a:bodyPr>
          <a:lstStyle/>
          <a:p>
            <a:pPr marL="0" lvl="0" indent="0" algn="l" rtl="0">
              <a:lnSpc>
                <a:spcPct val="150000"/>
              </a:lnSpc>
              <a:spcBef>
                <a:spcPts val="0"/>
              </a:spcBef>
              <a:spcAft>
                <a:spcPts val="0"/>
              </a:spcAft>
              <a:buClr>
                <a:schemeClr val="dk1"/>
              </a:buClr>
              <a:buSzPts val="1100"/>
              <a:buFont typeface="Arial"/>
              <a:buNone/>
            </a:pPr>
            <a:r>
              <a:rPr lang="es-419" sz="1200" dirty="0">
                <a:solidFill>
                  <a:schemeClr val="bg1"/>
                </a:solidFill>
              </a:rPr>
              <a:t>Tomo este modelo como final para la página de inicio después de realizar diferentes esquemas en formato papel, tome lo mejor de cada esquema y los resumí en esta pantalla de inicio que muestra el contenido principal, de esta forma se presenta toda la información en un solo panel manteniendo el minimalismo de la información para no saturar al cliente.</a:t>
            </a:r>
            <a:endParaRPr sz="1200" dirty="0">
              <a:solidFill>
                <a:schemeClr val="bg1"/>
              </a:solidFill>
            </a:endParaRPr>
          </a:p>
        </p:txBody>
      </p:sp>
      <p:sp>
        <p:nvSpPr>
          <p:cNvPr id="253" name="Google Shape;253;p51"/>
          <p:cNvSpPr txBox="1"/>
          <p:nvPr/>
        </p:nvSpPr>
        <p:spPr>
          <a:xfrm>
            <a:off x="5940611" y="34950"/>
            <a:ext cx="1539358" cy="646300"/>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None/>
            </a:pPr>
            <a:r>
              <a:rPr lang="es-419" sz="1000" dirty="0">
                <a:solidFill>
                  <a:srgbClr val="5F6368"/>
                </a:solidFill>
                <a:latin typeface="Open Sans"/>
                <a:ea typeface="Open Sans"/>
                <a:cs typeface="Open Sans"/>
                <a:sym typeface="Open Sans"/>
              </a:rPr>
              <a:t>Detalle mas complejo de los movimientos del saldo</a:t>
            </a:r>
          </a:p>
        </p:txBody>
      </p:sp>
      <p:sp>
        <p:nvSpPr>
          <p:cNvPr id="11" name="Flecha: a la derecha 10">
            <a:extLst>
              <a:ext uri="{FF2B5EF4-FFF2-40B4-BE49-F238E27FC236}">
                <a16:creationId xmlns:a16="http://schemas.microsoft.com/office/drawing/2014/main" id="{50FB9797-2CCF-4FD2-A642-820E080CAD25}"/>
              </a:ext>
            </a:extLst>
          </p:cNvPr>
          <p:cNvSpPr/>
          <p:nvPr/>
        </p:nvSpPr>
        <p:spPr>
          <a:xfrm rot="8249733">
            <a:off x="5940030" y="766064"/>
            <a:ext cx="958274" cy="1136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Tree>
    <p:extLst>
      <p:ext uri="{BB962C8B-B14F-4D97-AF65-F5344CB8AC3E}">
        <p14:creationId xmlns:p14="http://schemas.microsoft.com/office/powerpoint/2010/main" val="1633016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7E8E2"/>
        </a:solidFill>
        <a:effectLst/>
      </p:bgPr>
    </p:bg>
    <p:spTree>
      <p:nvGrpSpPr>
        <p:cNvPr id="1" name="Shape 272"/>
        <p:cNvGrpSpPr/>
        <p:nvPr/>
      </p:nvGrpSpPr>
      <p:grpSpPr>
        <a:xfrm>
          <a:off x="0" y="0"/>
          <a:ext cx="0" cy="0"/>
          <a:chOff x="0" y="0"/>
          <a:chExt cx="0" cy="0"/>
        </a:xfrm>
      </p:grpSpPr>
      <p:sp>
        <p:nvSpPr>
          <p:cNvPr id="273" name="Google Shape;273;p53"/>
          <p:cNvSpPr/>
          <p:nvPr/>
        </p:nvSpPr>
        <p:spPr>
          <a:xfrm>
            <a:off x="4211875" y="0"/>
            <a:ext cx="4932000" cy="5143500"/>
          </a:xfrm>
          <a:prstGeom prst="rect">
            <a:avLst/>
          </a:prstGeom>
          <a:solidFill>
            <a:schemeClr val="bg1"/>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74" name="Google Shape;274;p53"/>
          <p:cNvSpPr txBox="1"/>
          <p:nvPr/>
        </p:nvSpPr>
        <p:spPr>
          <a:xfrm>
            <a:off x="84792" y="-29540"/>
            <a:ext cx="7496025" cy="609367"/>
          </a:xfrm>
          <a:prstGeom prst="rect">
            <a:avLst/>
          </a:prstGeom>
          <a:noFill/>
          <a:ln>
            <a:noFill/>
          </a:ln>
        </p:spPr>
        <p:txBody>
          <a:bodyPr spcFirstLastPara="1" wrap="square" lIns="0" tIns="91425" rIns="91425" bIns="91425" rtlCol="0" anchor="t" anchorCtr="0">
            <a:spAutoFit/>
          </a:bodyPr>
          <a:lstStyle/>
          <a:p>
            <a:pPr marL="0" lvl="0" indent="0" algn="l" rtl="0">
              <a:lnSpc>
                <a:spcPct val="115000"/>
              </a:lnSpc>
              <a:spcBef>
                <a:spcPts val="0"/>
              </a:spcBef>
              <a:spcAft>
                <a:spcPts val="0"/>
              </a:spcAft>
              <a:buNone/>
            </a:pPr>
            <a:r>
              <a:rPr lang="es" sz="2400" dirty="0">
                <a:solidFill>
                  <a:srgbClr val="5F6368"/>
                </a:solidFill>
                <a:latin typeface="Open Sans"/>
                <a:ea typeface="Open Sans"/>
                <a:cs typeface="Open Sans"/>
                <a:sym typeface="Open Sans"/>
              </a:rPr>
              <a:t>Prototipo de baja </a:t>
            </a:r>
            <a:r>
              <a:rPr lang="es-419" sz="2400" dirty="0">
                <a:solidFill>
                  <a:srgbClr val="5F6368"/>
                </a:solidFill>
                <a:latin typeface="Open Sans"/>
                <a:ea typeface="Open Sans"/>
                <a:cs typeface="Open Sans"/>
                <a:sym typeface="Open Sans"/>
              </a:rPr>
              <a:t>F</a:t>
            </a:r>
            <a:r>
              <a:rPr lang="es" sz="2400" dirty="0">
                <a:solidFill>
                  <a:srgbClr val="5F6368"/>
                </a:solidFill>
                <a:latin typeface="Open Sans"/>
                <a:ea typeface="Open Sans"/>
                <a:cs typeface="Open Sans"/>
                <a:sym typeface="Open Sans"/>
              </a:rPr>
              <a:t>idelidad Web</a:t>
            </a:r>
            <a:endParaRPr sz="2400" dirty="0">
              <a:solidFill>
                <a:srgbClr val="5F6368"/>
              </a:solidFill>
              <a:latin typeface="Open Sans"/>
              <a:ea typeface="Open Sans"/>
              <a:cs typeface="Open Sans"/>
              <a:sym typeface="Open Sans"/>
            </a:endParaRPr>
          </a:p>
        </p:txBody>
      </p:sp>
      <p:sp>
        <p:nvSpPr>
          <p:cNvPr id="276" name="Google Shape;276;p53"/>
          <p:cNvSpPr txBox="1"/>
          <p:nvPr/>
        </p:nvSpPr>
        <p:spPr>
          <a:xfrm>
            <a:off x="168089" y="4523089"/>
            <a:ext cx="5331758" cy="750175"/>
          </a:xfrm>
          <a:prstGeom prst="rect">
            <a:avLst/>
          </a:prstGeom>
          <a:noFill/>
          <a:ln>
            <a:noFill/>
          </a:ln>
        </p:spPr>
        <p:txBody>
          <a:bodyPr spcFirstLastPara="1" wrap="square" lIns="0" tIns="91425" rIns="91425" bIns="91425" rtlCol="0" anchor="t" anchorCtr="0">
            <a:spAutoFit/>
          </a:bodyPr>
          <a:lstStyle/>
          <a:p>
            <a:pPr marL="0" lvl="0" indent="0" algn="l" rtl="0">
              <a:lnSpc>
                <a:spcPct val="150000"/>
              </a:lnSpc>
              <a:spcBef>
                <a:spcPts val="0"/>
              </a:spcBef>
              <a:spcAft>
                <a:spcPts val="0"/>
              </a:spcAft>
              <a:buNone/>
            </a:pPr>
            <a:r>
              <a:rPr lang="es-ES" sz="1050" dirty="0">
                <a:solidFill>
                  <a:srgbClr val="5F6368"/>
                </a:solidFill>
                <a:latin typeface="Open Sans"/>
                <a:ea typeface="Open Sans"/>
                <a:cs typeface="Open Sans"/>
                <a:sym typeface="Open Sans"/>
              </a:rPr>
              <a:t>Ver </a:t>
            </a:r>
            <a:r>
              <a:rPr lang="es-ES" sz="1050" dirty="0">
                <a:solidFill>
                  <a:srgbClr val="5F6368"/>
                </a:solidFill>
                <a:latin typeface="Open Sans"/>
                <a:ea typeface="Open Sans"/>
                <a:cs typeface="Open Sans"/>
                <a:sym typeface="Open Sans"/>
                <a:hlinkClick r:id="rId3"/>
              </a:rPr>
              <a:t>Prototipo de baja </a:t>
            </a:r>
            <a:r>
              <a:rPr lang="es-ES" sz="1050" dirty="0">
                <a:solidFill>
                  <a:srgbClr val="5F6368"/>
                </a:solidFill>
                <a:latin typeface="Open Sans"/>
                <a:ea typeface="Open Sans"/>
                <a:cs typeface="Open Sans"/>
                <a:sym typeface="Open Sans"/>
              </a:rPr>
              <a:t>fidelidad de </a:t>
            </a:r>
            <a:r>
              <a:rPr lang="es-ES" sz="1050" dirty="0" err="1">
                <a:solidFill>
                  <a:srgbClr val="5F6368"/>
                </a:solidFill>
                <a:latin typeface="Open Sans"/>
                <a:ea typeface="Open Sans"/>
                <a:cs typeface="Open Sans"/>
                <a:sym typeface="Open Sans"/>
              </a:rPr>
              <a:t>My</a:t>
            </a:r>
            <a:r>
              <a:rPr lang="es-ES" sz="1050" dirty="0">
                <a:solidFill>
                  <a:srgbClr val="5F6368"/>
                </a:solidFill>
                <a:latin typeface="Open Sans"/>
                <a:ea typeface="Open Sans"/>
                <a:cs typeface="Open Sans"/>
                <a:sym typeface="Open Sans"/>
              </a:rPr>
              <a:t> </a:t>
            </a:r>
            <a:r>
              <a:rPr lang="es-ES" sz="1050" dirty="0" err="1">
                <a:solidFill>
                  <a:srgbClr val="5F6368"/>
                </a:solidFill>
                <a:latin typeface="Open Sans"/>
                <a:ea typeface="Open Sans"/>
                <a:cs typeface="Open Sans"/>
                <a:sym typeface="Open Sans"/>
              </a:rPr>
              <a:t>finance</a:t>
            </a:r>
            <a:endParaRPr lang="es-ES" sz="1050" dirty="0">
              <a:solidFill>
                <a:srgbClr val="5F6368"/>
              </a:solidFill>
              <a:latin typeface="Open Sans"/>
              <a:ea typeface="Open Sans"/>
              <a:cs typeface="Open Sans"/>
              <a:sym typeface="Open Sans"/>
            </a:endParaRPr>
          </a:p>
          <a:p>
            <a:pPr marL="0" lvl="0" indent="0" algn="l" rtl="0">
              <a:lnSpc>
                <a:spcPct val="150000"/>
              </a:lnSpc>
              <a:spcBef>
                <a:spcPts val="0"/>
              </a:spcBef>
              <a:spcAft>
                <a:spcPts val="0"/>
              </a:spcAft>
              <a:buNone/>
            </a:pPr>
            <a:endParaRPr dirty="0">
              <a:latin typeface="Open Sans"/>
              <a:ea typeface="Open Sans"/>
              <a:cs typeface="Open Sans"/>
              <a:sym typeface="Open Sans"/>
            </a:endParaRPr>
          </a:p>
        </p:txBody>
      </p:sp>
      <p:sp>
        <p:nvSpPr>
          <p:cNvPr id="9" name="Google Shape;276;p53">
            <a:extLst>
              <a:ext uri="{FF2B5EF4-FFF2-40B4-BE49-F238E27FC236}">
                <a16:creationId xmlns:a16="http://schemas.microsoft.com/office/drawing/2014/main" id="{BFB30424-2C60-410A-9DD7-E3097139FA4C}"/>
              </a:ext>
            </a:extLst>
          </p:cNvPr>
          <p:cNvSpPr txBox="1"/>
          <p:nvPr/>
        </p:nvSpPr>
        <p:spPr>
          <a:xfrm>
            <a:off x="517675" y="983249"/>
            <a:ext cx="1971525" cy="2123628"/>
          </a:xfrm>
          <a:prstGeom prst="rect">
            <a:avLst/>
          </a:prstGeom>
          <a:noFill/>
          <a:ln>
            <a:noFill/>
          </a:ln>
        </p:spPr>
        <p:txBody>
          <a:bodyPr spcFirstLastPara="1" wrap="square" lIns="0" tIns="91425" rIns="91425" bIns="91425" rtlCol="0" anchor="t" anchorCtr="0">
            <a:spAutoFit/>
          </a:bodyPr>
          <a:lstStyle/>
          <a:p>
            <a:pPr marL="0" lvl="0" indent="0" algn="l" rtl="0">
              <a:lnSpc>
                <a:spcPct val="150000"/>
              </a:lnSpc>
              <a:spcBef>
                <a:spcPts val="0"/>
              </a:spcBef>
              <a:spcAft>
                <a:spcPts val="0"/>
              </a:spcAft>
              <a:buNone/>
            </a:pPr>
            <a:r>
              <a:rPr lang="es-419" dirty="0">
                <a:solidFill>
                  <a:schemeClr val="bg1"/>
                </a:solidFill>
                <a:latin typeface="Open Sans"/>
                <a:ea typeface="Open Sans"/>
                <a:cs typeface="Open Sans"/>
                <a:sym typeface="Open Sans"/>
              </a:rPr>
              <a:t>El prototipo muestra el recorrido de añadir gastos e ingresos junto con el detalle de cada pestaña de la web.</a:t>
            </a:r>
            <a:endParaRPr lang="es-ES" dirty="0">
              <a:solidFill>
                <a:schemeClr val="bg1"/>
              </a:solidFill>
              <a:latin typeface="Open Sans"/>
              <a:ea typeface="Open Sans"/>
              <a:cs typeface="Open Sans"/>
              <a:sym typeface="Open Sans"/>
            </a:endParaRPr>
          </a:p>
        </p:txBody>
      </p:sp>
      <p:pic>
        <p:nvPicPr>
          <p:cNvPr id="5" name="Imagen 4">
            <a:extLst>
              <a:ext uri="{FF2B5EF4-FFF2-40B4-BE49-F238E27FC236}">
                <a16:creationId xmlns:a16="http://schemas.microsoft.com/office/drawing/2014/main" id="{32E2FAF4-3A9C-45EC-9F69-9D6371F2A007}"/>
              </a:ext>
            </a:extLst>
          </p:cNvPr>
          <p:cNvPicPr>
            <a:picLocks noChangeAspect="1"/>
          </p:cNvPicPr>
          <p:nvPr/>
        </p:nvPicPr>
        <p:blipFill rotWithShape="1">
          <a:blip r:embed="rId4"/>
          <a:srcRect l="20066" t="6137" r="7841" b="4969"/>
          <a:stretch/>
        </p:blipFill>
        <p:spPr>
          <a:xfrm>
            <a:off x="2636520" y="818893"/>
            <a:ext cx="6438900" cy="3688555"/>
          </a:xfrm>
          <a:prstGeom prst="rect">
            <a:avLst/>
          </a:prstGeom>
        </p:spPr>
      </p:pic>
    </p:spTree>
    <p:extLst>
      <p:ext uri="{BB962C8B-B14F-4D97-AF65-F5344CB8AC3E}">
        <p14:creationId xmlns:p14="http://schemas.microsoft.com/office/powerpoint/2010/main" val="4290692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7E8E2"/>
        </a:solidFill>
        <a:effectLst/>
      </p:bgPr>
    </p:bg>
    <p:spTree>
      <p:nvGrpSpPr>
        <p:cNvPr id="1" name="Shape 280"/>
        <p:cNvGrpSpPr/>
        <p:nvPr/>
      </p:nvGrpSpPr>
      <p:grpSpPr>
        <a:xfrm>
          <a:off x="0" y="0"/>
          <a:ext cx="0" cy="0"/>
          <a:chOff x="0" y="0"/>
          <a:chExt cx="0" cy="0"/>
        </a:xfrm>
      </p:grpSpPr>
      <p:sp>
        <p:nvSpPr>
          <p:cNvPr id="281" name="Google Shape;281;p54"/>
          <p:cNvSpPr txBox="1"/>
          <p:nvPr/>
        </p:nvSpPr>
        <p:spPr>
          <a:xfrm>
            <a:off x="517675" y="448150"/>
            <a:ext cx="6155100" cy="554100"/>
          </a:xfrm>
          <a:prstGeom prst="rect">
            <a:avLst/>
          </a:prstGeom>
          <a:noFill/>
          <a:ln>
            <a:noFill/>
          </a:ln>
        </p:spPr>
        <p:txBody>
          <a:bodyPr spcFirstLastPara="1" wrap="square" lIns="0" tIns="91425" rIns="91425" bIns="91425" rtlCol="0" anchor="t" anchorCtr="0">
            <a:spAutoFit/>
          </a:bodyPr>
          <a:lstStyle/>
          <a:p>
            <a:pPr marL="0" lvl="0" indent="0" algn="l" rtl="0">
              <a:spcBef>
                <a:spcPts val="0"/>
              </a:spcBef>
              <a:spcAft>
                <a:spcPts val="0"/>
              </a:spcAft>
              <a:buNone/>
            </a:pPr>
            <a:r>
              <a:rPr lang="es" sz="2400" dirty="0">
                <a:solidFill>
                  <a:srgbClr val="5F6368"/>
                </a:solidFill>
                <a:latin typeface="Open Sans"/>
                <a:ea typeface="Open Sans"/>
                <a:cs typeface="Open Sans"/>
                <a:sym typeface="Open Sans"/>
              </a:rPr>
              <a:t>Estudio de usabilidad: Descubrimientos</a:t>
            </a:r>
            <a:endParaRPr sz="2400" dirty="0">
              <a:solidFill>
                <a:srgbClr val="5F6368"/>
              </a:solidFill>
              <a:latin typeface="Open Sans"/>
              <a:ea typeface="Open Sans"/>
              <a:cs typeface="Open Sans"/>
              <a:sym typeface="Open Sans"/>
            </a:endParaRPr>
          </a:p>
        </p:txBody>
      </p:sp>
      <p:sp>
        <p:nvSpPr>
          <p:cNvPr id="282" name="Google Shape;282;p54"/>
          <p:cNvSpPr txBox="1"/>
          <p:nvPr/>
        </p:nvSpPr>
        <p:spPr>
          <a:xfrm>
            <a:off x="532875" y="1050575"/>
            <a:ext cx="7873500" cy="927916"/>
          </a:xfrm>
          <a:prstGeom prst="rect">
            <a:avLst/>
          </a:prstGeom>
          <a:noFill/>
          <a:ln>
            <a:noFill/>
          </a:ln>
        </p:spPr>
        <p:txBody>
          <a:bodyPr spcFirstLastPara="1" wrap="square" lIns="0" tIns="91425" rIns="91425" bIns="91425" rtlCol="0" anchor="t" anchorCtr="0">
            <a:spAutoFit/>
          </a:bodyPr>
          <a:lstStyle/>
          <a:p>
            <a:pPr marL="0" lvl="0" indent="0" algn="l" rtl="0">
              <a:lnSpc>
                <a:spcPct val="115000"/>
              </a:lnSpc>
              <a:spcBef>
                <a:spcPts val="0"/>
              </a:spcBef>
              <a:spcAft>
                <a:spcPts val="0"/>
              </a:spcAft>
              <a:buNone/>
            </a:pPr>
            <a:r>
              <a:rPr lang="es-419" dirty="0">
                <a:solidFill>
                  <a:srgbClr val="5F6368"/>
                </a:solidFill>
                <a:latin typeface="Open Sans"/>
                <a:ea typeface="Open Sans"/>
                <a:cs typeface="Open Sans"/>
                <a:sym typeface="Open Sans"/>
              </a:rPr>
              <a:t>El estudio de usabilidad se llevó a cabo con 6 personas, hombres y mujeres de entre 20 y 65 años, a través de un formulario de 6 preguntas, la metodología fue de investigación moderada.</a:t>
            </a:r>
          </a:p>
        </p:txBody>
      </p:sp>
      <p:sp>
        <p:nvSpPr>
          <p:cNvPr id="283" name="Google Shape;283;p54"/>
          <p:cNvSpPr txBox="1"/>
          <p:nvPr/>
        </p:nvSpPr>
        <p:spPr>
          <a:xfrm>
            <a:off x="3462093" y="1694003"/>
            <a:ext cx="3336000" cy="432396"/>
          </a:xfrm>
          <a:prstGeom prst="rect">
            <a:avLst/>
          </a:prstGeom>
          <a:noFill/>
          <a:ln>
            <a:noFill/>
          </a:ln>
        </p:spPr>
        <p:txBody>
          <a:bodyPr spcFirstLastPara="1" wrap="square" lIns="91425" tIns="91425" rIns="91425" bIns="91425" rtlCol="0" anchor="t" anchorCtr="0">
            <a:spAutoFit/>
          </a:bodyPr>
          <a:lstStyle/>
          <a:p>
            <a:pPr marL="0" lvl="0" indent="0" algn="l" rtl="0">
              <a:lnSpc>
                <a:spcPct val="115000"/>
              </a:lnSpc>
              <a:spcBef>
                <a:spcPts val="0"/>
              </a:spcBef>
              <a:spcAft>
                <a:spcPts val="0"/>
              </a:spcAft>
              <a:buNone/>
            </a:pPr>
            <a:r>
              <a:rPr lang="es" b="1" dirty="0">
                <a:solidFill>
                  <a:srgbClr val="F29900"/>
                </a:solidFill>
                <a:latin typeface="Open Sans"/>
                <a:ea typeface="Open Sans"/>
                <a:cs typeface="Open Sans"/>
                <a:sym typeface="Open Sans"/>
              </a:rPr>
              <a:t>Descubrimientos</a:t>
            </a:r>
            <a:endParaRPr b="1" dirty="0">
              <a:solidFill>
                <a:srgbClr val="F29900"/>
              </a:solidFill>
            </a:endParaRPr>
          </a:p>
        </p:txBody>
      </p:sp>
      <p:sp>
        <p:nvSpPr>
          <p:cNvPr id="292" name="Google Shape;292;p54"/>
          <p:cNvSpPr/>
          <p:nvPr/>
        </p:nvSpPr>
        <p:spPr>
          <a:xfrm>
            <a:off x="289112" y="2126400"/>
            <a:ext cx="8565776" cy="2795224"/>
          </a:xfrm>
          <a:prstGeom prst="rect">
            <a:avLst/>
          </a:prstGeom>
          <a:solidFill>
            <a:srgbClr val="F8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3" name="Google Shape;293;p54"/>
          <p:cNvSpPr txBox="1"/>
          <p:nvPr/>
        </p:nvSpPr>
        <p:spPr>
          <a:xfrm>
            <a:off x="954313" y="2395189"/>
            <a:ext cx="3336000" cy="609367"/>
          </a:xfrm>
          <a:prstGeom prst="rect">
            <a:avLst/>
          </a:prstGeom>
          <a:noFill/>
          <a:ln>
            <a:noFill/>
          </a:ln>
        </p:spPr>
        <p:txBody>
          <a:bodyPr spcFirstLastPara="1" wrap="square" lIns="91425" tIns="91425" rIns="91425" bIns="91425" rtlCol="0" anchor="t" anchorCtr="0">
            <a:spAutoFit/>
          </a:bodyPr>
          <a:lstStyle/>
          <a:p>
            <a:pPr marL="0" lvl="0" indent="0" algn="l" rtl="0">
              <a:lnSpc>
                <a:spcPct val="115000"/>
              </a:lnSpc>
              <a:spcBef>
                <a:spcPts val="0"/>
              </a:spcBef>
              <a:spcAft>
                <a:spcPts val="0"/>
              </a:spcAft>
              <a:buNone/>
            </a:pPr>
            <a:r>
              <a:rPr lang="es-419" sz="1200" dirty="0">
                <a:solidFill>
                  <a:srgbClr val="5F6368"/>
                </a:solidFill>
                <a:latin typeface="Open Sans"/>
                <a:ea typeface="Open Sans"/>
                <a:cs typeface="Open Sans"/>
                <a:sym typeface="Open Sans"/>
              </a:rPr>
              <a:t>Los usuarios presentaron disconformidad a la hora de no poder seleccionar una divisa</a:t>
            </a:r>
            <a:endParaRPr sz="1200" dirty="0"/>
          </a:p>
        </p:txBody>
      </p:sp>
      <p:sp>
        <p:nvSpPr>
          <p:cNvPr id="294" name="Google Shape;294;p54"/>
          <p:cNvSpPr/>
          <p:nvPr/>
        </p:nvSpPr>
        <p:spPr>
          <a:xfrm>
            <a:off x="650301" y="2583076"/>
            <a:ext cx="274800" cy="274800"/>
          </a:xfrm>
          <a:prstGeom prst="ellipse">
            <a:avLst/>
          </a:prstGeom>
          <a:solidFill>
            <a:srgbClr val="F29900"/>
          </a:solidFill>
          <a:ln>
            <a:noFill/>
          </a:ln>
        </p:spPr>
        <p:txBody>
          <a:bodyPr spcFirstLastPara="1" wrap="square" lIns="0" tIns="0" rIns="0" bIns="0" rtlCol="0" anchor="ctr" anchorCtr="0">
            <a:noAutofit/>
          </a:bodyPr>
          <a:lstStyle/>
          <a:p>
            <a:pPr marL="0" lvl="0" indent="0" algn="ctr" rtl="0">
              <a:spcBef>
                <a:spcPts val="0"/>
              </a:spcBef>
              <a:spcAft>
                <a:spcPts val="0"/>
              </a:spcAft>
              <a:buNone/>
            </a:pPr>
            <a:r>
              <a:rPr lang="es">
                <a:solidFill>
                  <a:srgbClr val="FFFFFF"/>
                </a:solidFill>
                <a:latin typeface="Google Sans Medium"/>
                <a:ea typeface="Google Sans Medium"/>
                <a:cs typeface="Google Sans Medium"/>
                <a:sym typeface="Google Sans Medium"/>
              </a:rPr>
              <a:t>1</a:t>
            </a:r>
            <a:endParaRPr>
              <a:solidFill>
                <a:srgbClr val="FFFFFF"/>
              </a:solidFill>
              <a:latin typeface="Google Sans Medium"/>
              <a:ea typeface="Google Sans Medium"/>
              <a:cs typeface="Google Sans Medium"/>
              <a:sym typeface="Google Sans Medium"/>
            </a:endParaRPr>
          </a:p>
        </p:txBody>
      </p:sp>
      <p:sp>
        <p:nvSpPr>
          <p:cNvPr id="295" name="Google Shape;295;p54"/>
          <p:cNvSpPr txBox="1"/>
          <p:nvPr/>
        </p:nvSpPr>
        <p:spPr>
          <a:xfrm>
            <a:off x="954313" y="3288698"/>
            <a:ext cx="3336000" cy="821733"/>
          </a:xfrm>
          <a:prstGeom prst="rect">
            <a:avLst/>
          </a:prstGeom>
          <a:noFill/>
          <a:ln>
            <a:noFill/>
          </a:ln>
        </p:spPr>
        <p:txBody>
          <a:bodyPr spcFirstLastPara="1" wrap="square" lIns="91425" tIns="91425" rIns="91425" bIns="91425" rtlCol="0" anchor="t" anchorCtr="0">
            <a:spAutoFit/>
          </a:bodyPr>
          <a:lstStyle/>
          <a:p>
            <a:pPr marL="0" lvl="0" indent="0" algn="l" rtl="0">
              <a:lnSpc>
                <a:spcPct val="115000"/>
              </a:lnSpc>
              <a:spcBef>
                <a:spcPts val="0"/>
              </a:spcBef>
              <a:spcAft>
                <a:spcPts val="0"/>
              </a:spcAft>
              <a:buNone/>
            </a:pPr>
            <a:r>
              <a:rPr lang="es-419" sz="1200" dirty="0">
                <a:solidFill>
                  <a:srgbClr val="5F6368"/>
                </a:solidFill>
                <a:latin typeface="Open Sans"/>
                <a:ea typeface="Open Sans"/>
                <a:cs typeface="Open Sans"/>
                <a:sym typeface="Open Sans"/>
              </a:rPr>
              <a:t>Los usuarios solicitaron poder seleccionar un día en específico para ver el resumen de ese día</a:t>
            </a:r>
            <a:endParaRPr lang="es-419" sz="1200" dirty="0"/>
          </a:p>
        </p:txBody>
      </p:sp>
      <p:sp>
        <p:nvSpPr>
          <p:cNvPr id="296" name="Google Shape;296;p54"/>
          <p:cNvSpPr/>
          <p:nvPr/>
        </p:nvSpPr>
        <p:spPr>
          <a:xfrm>
            <a:off x="650313" y="3531933"/>
            <a:ext cx="274800" cy="274800"/>
          </a:xfrm>
          <a:prstGeom prst="ellipse">
            <a:avLst/>
          </a:prstGeom>
          <a:solidFill>
            <a:srgbClr val="F29900"/>
          </a:solidFill>
          <a:ln>
            <a:noFill/>
          </a:ln>
        </p:spPr>
        <p:txBody>
          <a:bodyPr spcFirstLastPara="1" wrap="square" lIns="0" tIns="0" rIns="0" bIns="0" rtlCol="0" anchor="ctr" anchorCtr="0">
            <a:noAutofit/>
          </a:bodyPr>
          <a:lstStyle/>
          <a:p>
            <a:pPr marL="0" lvl="0" indent="0" algn="ctr" rtl="0">
              <a:spcBef>
                <a:spcPts val="0"/>
              </a:spcBef>
              <a:spcAft>
                <a:spcPts val="0"/>
              </a:spcAft>
              <a:buNone/>
            </a:pPr>
            <a:r>
              <a:rPr lang="es">
                <a:solidFill>
                  <a:srgbClr val="FFFFFF"/>
                </a:solidFill>
                <a:latin typeface="Google Sans Medium"/>
                <a:ea typeface="Google Sans Medium"/>
                <a:cs typeface="Google Sans Medium"/>
                <a:sym typeface="Google Sans Medium"/>
              </a:rPr>
              <a:t>2</a:t>
            </a:r>
            <a:endParaRPr>
              <a:solidFill>
                <a:srgbClr val="FFFFFF"/>
              </a:solidFill>
              <a:latin typeface="Google Sans Medium"/>
              <a:ea typeface="Google Sans Medium"/>
              <a:cs typeface="Google Sans Medium"/>
              <a:sym typeface="Google Sans Medium"/>
            </a:endParaRPr>
          </a:p>
        </p:txBody>
      </p:sp>
      <p:sp>
        <p:nvSpPr>
          <p:cNvPr id="297" name="Google Shape;297;p54"/>
          <p:cNvSpPr txBox="1"/>
          <p:nvPr/>
        </p:nvSpPr>
        <p:spPr>
          <a:xfrm>
            <a:off x="4946551" y="2336745"/>
            <a:ext cx="3336000" cy="821733"/>
          </a:xfrm>
          <a:prstGeom prst="rect">
            <a:avLst/>
          </a:prstGeom>
          <a:noFill/>
          <a:ln>
            <a:noFill/>
          </a:ln>
        </p:spPr>
        <p:txBody>
          <a:bodyPr spcFirstLastPara="1" wrap="square" lIns="91425" tIns="91425" rIns="91425" bIns="91425" rtlCol="0" anchor="t" anchorCtr="0">
            <a:spAutoFit/>
          </a:bodyPr>
          <a:lstStyle/>
          <a:p>
            <a:pPr marL="0" lvl="0" indent="0" algn="l" rtl="0">
              <a:lnSpc>
                <a:spcPct val="115000"/>
              </a:lnSpc>
              <a:spcBef>
                <a:spcPts val="0"/>
              </a:spcBef>
              <a:spcAft>
                <a:spcPts val="0"/>
              </a:spcAft>
              <a:buNone/>
            </a:pPr>
            <a:r>
              <a:rPr lang="es-419" sz="1200" dirty="0">
                <a:solidFill>
                  <a:srgbClr val="5F6368"/>
                </a:solidFill>
                <a:latin typeface="Open Sans"/>
                <a:ea typeface="Open Sans"/>
                <a:cs typeface="Open Sans"/>
                <a:sym typeface="Open Sans"/>
              </a:rPr>
              <a:t>Los usuarios mostraron disconformidad ya que no podían seleccionar el tipo de dinero, efectivo, digital o tarjeta.</a:t>
            </a:r>
            <a:endParaRPr sz="1200" dirty="0"/>
          </a:p>
        </p:txBody>
      </p:sp>
      <p:sp>
        <p:nvSpPr>
          <p:cNvPr id="298" name="Google Shape;298;p54"/>
          <p:cNvSpPr/>
          <p:nvPr/>
        </p:nvSpPr>
        <p:spPr>
          <a:xfrm>
            <a:off x="4680726" y="2610211"/>
            <a:ext cx="274800" cy="274800"/>
          </a:xfrm>
          <a:prstGeom prst="ellipse">
            <a:avLst/>
          </a:prstGeom>
          <a:solidFill>
            <a:srgbClr val="F29900"/>
          </a:solidFill>
          <a:ln>
            <a:noFill/>
          </a:ln>
        </p:spPr>
        <p:txBody>
          <a:bodyPr spcFirstLastPara="1" wrap="square" lIns="0" tIns="0" rIns="0" bIns="0" rtlCol="0" anchor="ctr" anchorCtr="0">
            <a:noAutofit/>
          </a:bodyPr>
          <a:lstStyle/>
          <a:p>
            <a:pPr marL="0" lvl="0" indent="0" algn="ctr" rtl="0">
              <a:spcBef>
                <a:spcPts val="0"/>
              </a:spcBef>
              <a:spcAft>
                <a:spcPts val="0"/>
              </a:spcAft>
              <a:buNone/>
            </a:pPr>
            <a:r>
              <a:rPr lang="es">
                <a:solidFill>
                  <a:srgbClr val="FFFFFF"/>
                </a:solidFill>
                <a:latin typeface="Google Sans Medium"/>
                <a:ea typeface="Google Sans Medium"/>
                <a:cs typeface="Google Sans Medium"/>
                <a:sym typeface="Google Sans Medium"/>
              </a:rPr>
              <a:t>3</a:t>
            </a:r>
            <a:endParaRPr>
              <a:solidFill>
                <a:srgbClr val="FFFFFF"/>
              </a:solidFill>
              <a:latin typeface="Google Sans Medium"/>
              <a:ea typeface="Google Sans Medium"/>
              <a:cs typeface="Google Sans Medium"/>
              <a:sym typeface="Google Sans Medium"/>
            </a:endParaRPr>
          </a:p>
        </p:txBody>
      </p:sp>
      <p:sp>
        <p:nvSpPr>
          <p:cNvPr id="21" name="Google Shape;298;p54">
            <a:extLst>
              <a:ext uri="{FF2B5EF4-FFF2-40B4-BE49-F238E27FC236}">
                <a16:creationId xmlns:a16="http://schemas.microsoft.com/office/drawing/2014/main" id="{3650CCA9-12EC-413E-8E1E-58C2AFA2E407}"/>
              </a:ext>
            </a:extLst>
          </p:cNvPr>
          <p:cNvSpPr/>
          <p:nvPr/>
        </p:nvSpPr>
        <p:spPr>
          <a:xfrm>
            <a:off x="4680726" y="3562164"/>
            <a:ext cx="274800" cy="274800"/>
          </a:xfrm>
          <a:prstGeom prst="ellipse">
            <a:avLst/>
          </a:prstGeom>
          <a:solidFill>
            <a:srgbClr val="F29900"/>
          </a:solidFill>
          <a:ln>
            <a:noFill/>
          </a:ln>
        </p:spPr>
        <p:txBody>
          <a:bodyPr spcFirstLastPara="1" wrap="square" lIns="0" tIns="0" rIns="0" bIns="0" rtlCol="0" anchor="ctr" anchorCtr="0">
            <a:noAutofit/>
          </a:bodyPr>
          <a:lstStyle/>
          <a:p>
            <a:pPr marL="0" lvl="0" indent="0" algn="ctr" rtl="0">
              <a:spcBef>
                <a:spcPts val="0"/>
              </a:spcBef>
              <a:spcAft>
                <a:spcPts val="0"/>
              </a:spcAft>
              <a:buNone/>
            </a:pPr>
            <a:r>
              <a:rPr lang="es" dirty="0">
                <a:solidFill>
                  <a:srgbClr val="FFFFFF"/>
                </a:solidFill>
                <a:latin typeface="Google Sans Medium"/>
                <a:ea typeface="Google Sans Medium"/>
                <a:cs typeface="Google Sans Medium"/>
                <a:sym typeface="Google Sans Medium"/>
              </a:rPr>
              <a:t>4</a:t>
            </a:r>
            <a:endParaRPr dirty="0">
              <a:solidFill>
                <a:srgbClr val="FFFFFF"/>
              </a:solidFill>
              <a:latin typeface="Google Sans Medium"/>
              <a:ea typeface="Google Sans Medium"/>
              <a:cs typeface="Google Sans Medium"/>
              <a:sym typeface="Google Sans Medium"/>
            </a:endParaRPr>
          </a:p>
        </p:txBody>
      </p:sp>
      <p:sp>
        <p:nvSpPr>
          <p:cNvPr id="23" name="Google Shape;293;p54">
            <a:extLst>
              <a:ext uri="{FF2B5EF4-FFF2-40B4-BE49-F238E27FC236}">
                <a16:creationId xmlns:a16="http://schemas.microsoft.com/office/drawing/2014/main" id="{F2A74A5A-0B98-4ABC-8768-7138D009E34A}"/>
              </a:ext>
            </a:extLst>
          </p:cNvPr>
          <p:cNvSpPr txBox="1"/>
          <p:nvPr/>
        </p:nvSpPr>
        <p:spPr>
          <a:xfrm>
            <a:off x="5157675" y="3394880"/>
            <a:ext cx="3336000" cy="821733"/>
          </a:xfrm>
          <a:prstGeom prst="rect">
            <a:avLst/>
          </a:prstGeom>
          <a:noFill/>
          <a:ln>
            <a:noFill/>
          </a:ln>
        </p:spPr>
        <p:txBody>
          <a:bodyPr spcFirstLastPara="1" wrap="square" lIns="91425" tIns="91425" rIns="91425" bIns="91425" rtlCol="0" anchor="t" anchorCtr="0">
            <a:spAutoFit/>
          </a:bodyPr>
          <a:lstStyle/>
          <a:p>
            <a:pPr marL="0" lvl="0" indent="0" algn="l" rtl="0">
              <a:lnSpc>
                <a:spcPct val="115000"/>
              </a:lnSpc>
              <a:spcBef>
                <a:spcPts val="0"/>
              </a:spcBef>
              <a:spcAft>
                <a:spcPts val="0"/>
              </a:spcAft>
              <a:buNone/>
            </a:pPr>
            <a:r>
              <a:rPr lang="es-419" sz="1200" dirty="0">
                <a:solidFill>
                  <a:srgbClr val="5F6368"/>
                </a:solidFill>
                <a:latin typeface="Open Sans"/>
                <a:ea typeface="Open Sans"/>
                <a:cs typeface="Open Sans"/>
                <a:sym typeface="Open Sans"/>
              </a:rPr>
              <a:t>D</a:t>
            </a:r>
            <a:r>
              <a:rPr lang="es-419" sz="1200">
                <a:solidFill>
                  <a:srgbClr val="5F6368"/>
                </a:solidFill>
                <a:latin typeface="Open Sans"/>
                <a:ea typeface="Open Sans"/>
                <a:cs typeface="Open Sans"/>
                <a:sym typeface="Open Sans"/>
              </a:rPr>
              <a:t>iversas </a:t>
            </a:r>
            <a:r>
              <a:rPr lang="es-419" sz="1200" dirty="0">
                <a:solidFill>
                  <a:srgbClr val="5F6368"/>
                </a:solidFill>
                <a:latin typeface="Open Sans"/>
                <a:ea typeface="Open Sans"/>
                <a:cs typeface="Open Sans"/>
                <a:sym typeface="Open Sans"/>
              </a:rPr>
              <a:t>preguntas como ¿se puede importar o exportar los datos? ¿En la página web figuraran los mismos datos?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Shape 302"/>
        <p:cNvGrpSpPr/>
        <p:nvPr/>
      </p:nvGrpSpPr>
      <p:grpSpPr>
        <a:xfrm>
          <a:off x="0" y="0"/>
          <a:ext cx="0" cy="0"/>
          <a:chOff x="0" y="0"/>
          <a:chExt cx="0" cy="0"/>
        </a:xfrm>
      </p:grpSpPr>
      <p:sp>
        <p:nvSpPr>
          <p:cNvPr id="303" name="Google Shape;303;p55"/>
          <p:cNvSpPr txBox="1"/>
          <p:nvPr/>
        </p:nvSpPr>
        <p:spPr>
          <a:xfrm>
            <a:off x="3721275" y="2048400"/>
            <a:ext cx="3990000" cy="1046700"/>
          </a:xfrm>
          <a:prstGeom prst="rect">
            <a:avLst/>
          </a:prstGeom>
          <a:noFill/>
          <a:ln>
            <a:noFill/>
          </a:ln>
        </p:spPr>
        <p:txBody>
          <a:bodyPr spcFirstLastPara="1" wrap="square" lIns="91425" tIns="91425" rIns="91425" bIns="91425" rtlCol="0" anchor="t" anchorCtr="0">
            <a:spAutoFit/>
          </a:bodyPr>
          <a:lstStyle/>
          <a:p>
            <a:pPr marL="457200" lvl="0" indent="-317500" algn="l" rtl="0">
              <a:lnSpc>
                <a:spcPct val="150000"/>
              </a:lnSpc>
              <a:spcBef>
                <a:spcPts val="0"/>
              </a:spcBef>
              <a:spcAft>
                <a:spcPts val="0"/>
              </a:spcAft>
              <a:buClr>
                <a:srgbClr val="FFFFFF"/>
              </a:buClr>
              <a:buSzPts val="1400"/>
              <a:buFont typeface="Open Sans"/>
              <a:buChar char="●"/>
            </a:pPr>
            <a:r>
              <a:rPr lang="es">
                <a:solidFill>
                  <a:srgbClr val="FFFFFF"/>
                </a:solidFill>
                <a:latin typeface="Open Sans"/>
                <a:ea typeface="Open Sans"/>
                <a:cs typeface="Open Sans"/>
                <a:sym typeface="Open Sans"/>
              </a:rPr>
              <a:t>Maquetas</a:t>
            </a:r>
            <a:endParaRPr>
              <a:solidFill>
                <a:srgbClr val="FFFFFF"/>
              </a:solidFill>
              <a:latin typeface="Open Sans"/>
              <a:ea typeface="Open Sans"/>
              <a:cs typeface="Open Sans"/>
              <a:sym typeface="Open Sans"/>
            </a:endParaRPr>
          </a:p>
          <a:p>
            <a:pPr marL="457200" lvl="0" indent="-317500" algn="l" rtl="0">
              <a:lnSpc>
                <a:spcPct val="150000"/>
              </a:lnSpc>
              <a:spcBef>
                <a:spcPts val="0"/>
              </a:spcBef>
              <a:spcAft>
                <a:spcPts val="0"/>
              </a:spcAft>
              <a:buClr>
                <a:srgbClr val="FFFFFF"/>
              </a:buClr>
              <a:buSzPts val="1400"/>
              <a:buFont typeface="Open Sans"/>
              <a:buChar char="●"/>
            </a:pPr>
            <a:r>
              <a:rPr lang="es">
                <a:solidFill>
                  <a:srgbClr val="FFFFFF"/>
                </a:solidFill>
                <a:latin typeface="Open Sans"/>
                <a:ea typeface="Open Sans"/>
                <a:cs typeface="Open Sans"/>
                <a:sym typeface="Open Sans"/>
              </a:rPr>
              <a:t>Prototipo de alta fidelidad</a:t>
            </a:r>
            <a:endParaRPr>
              <a:solidFill>
                <a:srgbClr val="FFFFFF"/>
              </a:solidFill>
              <a:latin typeface="Open Sans"/>
              <a:ea typeface="Open Sans"/>
              <a:cs typeface="Open Sans"/>
              <a:sym typeface="Open Sans"/>
            </a:endParaRPr>
          </a:p>
          <a:p>
            <a:pPr marL="457200" lvl="0" indent="-317500" algn="l" rtl="0">
              <a:lnSpc>
                <a:spcPct val="150000"/>
              </a:lnSpc>
              <a:spcBef>
                <a:spcPts val="0"/>
              </a:spcBef>
              <a:spcAft>
                <a:spcPts val="0"/>
              </a:spcAft>
              <a:buClr>
                <a:srgbClr val="FFFFFF"/>
              </a:buClr>
              <a:buSzPts val="1400"/>
              <a:buFont typeface="Open Sans"/>
              <a:buChar char="●"/>
            </a:pPr>
            <a:r>
              <a:rPr lang="es">
                <a:solidFill>
                  <a:srgbClr val="FFFFFF"/>
                </a:solidFill>
                <a:latin typeface="Open Sans"/>
                <a:ea typeface="Open Sans"/>
                <a:cs typeface="Open Sans"/>
                <a:sym typeface="Open Sans"/>
              </a:rPr>
              <a:t>Accesibilidad</a:t>
            </a:r>
            <a:endParaRPr>
              <a:solidFill>
                <a:srgbClr val="FFFFFF"/>
              </a:solidFill>
              <a:latin typeface="Open Sans"/>
              <a:ea typeface="Open Sans"/>
              <a:cs typeface="Open Sans"/>
              <a:sym typeface="Open Sans"/>
            </a:endParaRPr>
          </a:p>
        </p:txBody>
      </p:sp>
      <p:sp>
        <p:nvSpPr>
          <p:cNvPr id="304" name="Google Shape;304;p55"/>
          <p:cNvSpPr txBox="1"/>
          <p:nvPr/>
        </p:nvSpPr>
        <p:spPr>
          <a:xfrm>
            <a:off x="-468875" y="2082300"/>
            <a:ext cx="3704400" cy="1034099"/>
          </a:xfrm>
          <a:prstGeom prst="rect">
            <a:avLst/>
          </a:prstGeom>
          <a:noFill/>
          <a:ln>
            <a:noFill/>
          </a:ln>
        </p:spPr>
        <p:txBody>
          <a:bodyPr spcFirstLastPara="1" wrap="square" lIns="91425" tIns="91425" rIns="91425" bIns="91425" rtlCol="0" anchor="t" anchorCtr="0">
            <a:spAutoFit/>
          </a:bodyPr>
          <a:lstStyle/>
          <a:p>
            <a:pPr marL="0" lvl="0" indent="0" algn="r" rtl="0">
              <a:lnSpc>
                <a:spcPct val="115000"/>
              </a:lnSpc>
              <a:spcBef>
                <a:spcPts val="0"/>
              </a:spcBef>
              <a:spcAft>
                <a:spcPts val="0"/>
              </a:spcAft>
              <a:buNone/>
            </a:pPr>
            <a:r>
              <a:rPr lang="es" sz="2400" dirty="0">
                <a:solidFill>
                  <a:srgbClr val="FFFFFF"/>
                </a:solidFill>
                <a:latin typeface="Open Sans"/>
                <a:ea typeface="Open Sans"/>
                <a:cs typeface="Open Sans"/>
                <a:sym typeface="Open Sans"/>
              </a:rPr>
              <a:t>Perfeccionar </a:t>
            </a:r>
          </a:p>
          <a:p>
            <a:pPr marL="0" lvl="0" indent="0" algn="r" rtl="0">
              <a:lnSpc>
                <a:spcPct val="115000"/>
              </a:lnSpc>
              <a:spcBef>
                <a:spcPts val="0"/>
              </a:spcBef>
              <a:spcAft>
                <a:spcPts val="0"/>
              </a:spcAft>
              <a:buNone/>
            </a:pPr>
            <a:r>
              <a:rPr lang="es" sz="2400" dirty="0">
                <a:solidFill>
                  <a:srgbClr val="FFFFFF"/>
                </a:solidFill>
                <a:latin typeface="Open Sans"/>
                <a:ea typeface="Open Sans"/>
                <a:cs typeface="Open Sans"/>
                <a:sym typeface="Open Sans"/>
              </a:rPr>
              <a:t>el diseño</a:t>
            </a:r>
            <a:endParaRPr sz="2400" dirty="0">
              <a:solidFill>
                <a:srgbClr val="FFFFFF"/>
              </a:solidFill>
              <a:latin typeface="Open Sans"/>
              <a:ea typeface="Open Sans"/>
              <a:cs typeface="Open Sans"/>
              <a:sym typeface="Open Sans"/>
            </a:endParaRPr>
          </a:p>
        </p:txBody>
      </p:sp>
      <p:cxnSp>
        <p:nvCxnSpPr>
          <p:cNvPr id="305" name="Google Shape;305;p55"/>
          <p:cNvCxnSpPr/>
          <p:nvPr/>
        </p:nvCxnSpPr>
        <p:spPr>
          <a:xfrm>
            <a:off x="3460100" y="1032150"/>
            <a:ext cx="36600" cy="3079200"/>
          </a:xfrm>
          <a:prstGeom prst="straightConnector1">
            <a:avLst/>
          </a:prstGeom>
          <a:noFill/>
          <a:ln w="19050" cap="flat" cmpd="sng">
            <a:solidFill>
              <a:srgbClr val="FFFFFF"/>
            </a:solidFill>
            <a:prstDash val="solid"/>
            <a:round/>
            <a:headEnd type="none" w="med" len="med"/>
            <a:tailEnd type="none"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0"/>
        <p:cNvGrpSpPr/>
        <p:nvPr/>
      </p:nvGrpSpPr>
      <p:grpSpPr>
        <a:xfrm>
          <a:off x="0" y="0"/>
          <a:ext cx="0" cy="0"/>
          <a:chOff x="0" y="0"/>
          <a:chExt cx="0" cy="0"/>
        </a:xfrm>
      </p:grpSpPr>
      <p:sp>
        <p:nvSpPr>
          <p:cNvPr id="14" name="Google Shape;314;p56">
            <a:extLst>
              <a:ext uri="{FF2B5EF4-FFF2-40B4-BE49-F238E27FC236}">
                <a16:creationId xmlns:a16="http://schemas.microsoft.com/office/drawing/2014/main" id="{8DF62A68-CE41-4692-8E28-28E71140AEE9}"/>
              </a:ext>
            </a:extLst>
          </p:cNvPr>
          <p:cNvSpPr/>
          <p:nvPr/>
        </p:nvSpPr>
        <p:spPr>
          <a:xfrm>
            <a:off x="-1" y="0"/>
            <a:ext cx="5438776" cy="5143500"/>
          </a:xfrm>
          <a:prstGeom prst="rect">
            <a:avLst/>
          </a:prstGeom>
          <a:solidFill>
            <a:srgbClr val="CEDEE2"/>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2" name="Google Shape;152;p41"/>
          <p:cNvSpPr txBox="1"/>
          <p:nvPr/>
        </p:nvSpPr>
        <p:spPr>
          <a:xfrm>
            <a:off x="1231075" y="1604200"/>
            <a:ext cx="4086000" cy="1154132"/>
          </a:xfrm>
          <a:prstGeom prst="rect">
            <a:avLst/>
          </a:prstGeom>
          <a:noFill/>
          <a:ln>
            <a:noFill/>
          </a:ln>
        </p:spPr>
        <p:txBody>
          <a:bodyPr spcFirstLastPara="1" wrap="square" lIns="0" tIns="91425" rIns="91425" bIns="91425" rtlCol="0" anchor="t" anchorCtr="0">
            <a:spAutoFit/>
          </a:bodyPr>
          <a:lstStyle/>
          <a:p>
            <a:pPr marL="0" lvl="0" indent="0" algn="l" rtl="0">
              <a:lnSpc>
                <a:spcPct val="150000"/>
              </a:lnSpc>
              <a:spcBef>
                <a:spcPts val="0"/>
              </a:spcBef>
              <a:spcAft>
                <a:spcPts val="0"/>
              </a:spcAft>
              <a:buNone/>
            </a:pPr>
            <a:r>
              <a:rPr lang="es" dirty="0">
                <a:solidFill>
                  <a:srgbClr val="465674"/>
                </a:solidFill>
                <a:latin typeface="Open Sans SemiBold"/>
                <a:ea typeface="Open Sans SemiBold"/>
                <a:cs typeface="Open Sans SemiBold"/>
                <a:sym typeface="Open Sans SemiBold"/>
              </a:rPr>
              <a:t>El producto: </a:t>
            </a:r>
          </a:p>
          <a:p>
            <a:pPr marL="0" lvl="0" indent="0" algn="l" rtl="0">
              <a:lnSpc>
                <a:spcPct val="150000"/>
              </a:lnSpc>
              <a:spcBef>
                <a:spcPts val="0"/>
              </a:spcBef>
              <a:spcAft>
                <a:spcPts val="0"/>
              </a:spcAft>
              <a:buNone/>
            </a:pPr>
            <a:r>
              <a:rPr lang="es"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Open Sans SemiBold"/>
              </a:rPr>
              <a:t>El proyecto contara con la creación de una app para celular y sitio web adaptable.</a:t>
            </a:r>
          </a:p>
        </p:txBody>
      </p:sp>
      <p:sp>
        <p:nvSpPr>
          <p:cNvPr id="153" name="Google Shape;153;p41"/>
          <p:cNvSpPr txBox="1"/>
          <p:nvPr/>
        </p:nvSpPr>
        <p:spPr>
          <a:xfrm>
            <a:off x="517675" y="524350"/>
            <a:ext cx="6155100" cy="554100"/>
          </a:xfrm>
          <a:prstGeom prst="rect">
            <a:avLst/>
          </a:prstGeom>
          <a:noFill/>
          <a:ln>
            <a:noFill/>
          </a:ln>
        </p:spPr>
        <p:txBody>
          <a:bodyPr spcFirstLastPara="1" wrap="square" lIns="0" tIns="91425" rIns="91425" bIns="91425" rtlCol="0" anchor="t" anchorCtr="0">
            <a:spAutoFit/>
          </a:bodyPr>
          <a:lstStyle/>
          <a:p>
            <a:pPr marL="0" lvl="0" indent="0" algn="l" rtl="0">
              <a:spcBef>
                <a:spcPts val="0"/>
              </a:spcBef>
              <a:spcAft>
                <a:spcPts val="0"/>
              </a:spcAft>
              <a:buNone/>
            </a:pPr>
            <a:r>
              <a:rPr lang="es" sz="2400">
                <a:solidFill>
                  <a:srgbClr val="5F6368"/>
                </a:solidFill>
                <a:latin typeface="Open Sans"/>
                <a:ea typeface="Open Sans"/>
                <a:cs typeface="Open Sans"/>
                <a:sym typeface="Open Sans"/>
              </a:rPr>
              <a:t>Resumen del proyecto</a:t>
            </a:r>
            <a:endParaRPr sz="2400">
              <a:solidFill>
                <a:srgbClr val="5F6368"/>
              </a:solidFill>
              <a:latin typeface="Open Sans"/>
              <a:ea typeface="Open Sans"/>
              <a:cs typeface="Open Sans"/>
              <a:sym typeface="Open Sans"/>
            </a:endParaRPr>
          </a:p>
        </p:txBody>
      </p:sp>
      <p:sp>
        <p:nvSpPr>
          <p:cNvPr id="154" name="Google Shape;154;p41"/>
          <p:cNvSpPr/>
          <p:nvPr/>
        </p:nvSpPr>
        <p:spPr>
          <a:xfrm>
            <a:off x="517675" y="1604200"/>
            <a:ext cx="513300" cy="513300"/>
          </a:xfrm>
          <a:prstGeom prst="ellipse">
            <a:avLst/>
          </a:prstGeom>
          <a:solidFill>
            <a:srgbClr val="465674"/>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5" name="Google Shape;155;p41"/>
          <p:cNvSpPr txBox="1"/>
          <p:nvPr/>
        </p:nvSpPr>
        <p:spPr>
          <a:xfrm>
            <a:off x="1231075" y="3172985"/>
            <a:ext cx="3446100" cy="830966"/>
          </a:xfrm>
          <a:prstGeom prst="rect">
            <a:avLst/>
          </a:prstGeom>
          <a:noFill/>
          <a:ln>
            <a:noFill/>
          </a:ln>
        </p:spPr>
        <p:txBody>
          <a:bodyPr spcFirstLastPara="1" wrap="square" lIns="0" tIns="91425" rIns="91425" bIns="91425" rtlCol="0" anchor="t" anchorCtr="0">
            <a:spAutoFit/>
          </a:bodyPr>
          <a:lstStyle/>
          <a:p>
            <a:pPr marL="0" lvl="0" indent="0" algn="l" rtl="0">
              <a:lnSpc>
                <a:spcPct val="150000"/>
              </a:lnSpc>
              <a:spcBef>
                <a:spcPts val="0"/>
              </a:spcBef>
              <a:spcAft>
                <a:spcPts val="0"/>
              </a:spcAft>
              <a:buClr>
                <a:schemeClr val="dk1"/>
              </a:buClr>
              <a:buSzPts val="1100"/>
              <a:buFont typeface="Arial"/>
              <a:buNone/>
            </a:pPr>
            <a:r>
              <a:rPr lang="es" dirty="0">
                <a:solidFill>
                  <a:srgbClr val="465674"/>
                </a:solidFill>
                <a:latin typeface="Open Sans SemiBold"/>
                <a:ea typeface="Open Sans SemiBold"/>
                <a:cs typeface="Open Sans SemiBold"/>
                <a:sym typeface="Open Sans SemiBold"/>
              </a:rPr>
              <a:t>Duración del proyecto:</a:t>
            </a:r>
            <a:endParaRPr dirty="0">
              <a:solidFill>
                <a:srgbClr val="465674"/>
              </a:solidFill>
              <a:latin typeface="Open Sans SemiBold"/>
              <a:ea typeface="Open Sans SemiBold"/>
              <a:cs typeface="Open Sans SemiBold"/>
              <a:sym typeface="Open Sans SemiBold"/>
            </a:endParaRPr>
          </a:p>
          <a:p>
            <a:pPr marL="0" lvl="0" indent="0" algn="l" rtl="0">
              <a:lnSpc>
                <a:spcPct val="150000"/>
              </a:lnSpc>
              <a:spcBef>
                <a:spcPts val="0"/>
              </a:spcBef>
              <a:spcAft>
                <a:spcPts val="0"/>
              </a:spcAft>
              <a:buClr>
                <a:schemeClr val="dk1"/>
              </a:buClr>
              <a:buSzPts val="1100"/>
              <a:buFont typeface="Arial"/>
              <a:buNone/>
            </a:pPr>
            <a:r>
              <a:rPr lang="es" dirty="0">
                <a:solidFill>
                  <a:srgbClr val="5F6368"/>
                </a:solidFill>
                <a:latin typeface="Open Sans"/>
                <a:ea typeface="Open Sans"/>
                <a:cs typeface="Open Sans"/>
                <a:sym typeface="Open Sans"/>
              </a:rPr>
              <a:t>6 semanas</a:t>
            </a:r>
            <a:endParaRPr b="1" dirty="0">
              <a:solidFill>
                <a:srgbClr val="4285F4"/>
              </a:solidFill>
              <a:latin typeface="Open Sans"/>
              <a:ea typeface="Open Sans"/>
              <a:cs typeface="Open Sans"/>
              <a:sym typeface="Open Sans"/>
            </a:endParaRPr>
          </a:p>
        </p:txBody>
      </p:sp>
      <p:sp>
        <p:nvSpPr>
          <p:cNvPr id="156" name="Google Shape;156;p41"/>
          <p:cNvSpPr/>
          <p:nvPr/>
        </p:nvSpPr>
        <p:spPr>
          <a:xfrm>
            <a:off x="517675" y="3172985"/>
            <a:ext cx="513300" cy="513300"/>
          </a:xfrm>
          <a:prstGeom prst="ellipse">
            <a:avLst/>
          </a:prstGeom>
          <a:solidFill>
            <a:srgbClr val="465674"/>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57" name="Google Shape;157;p41"/>
          <p:cNvSpPr/>
          <p:nvPr/>
        </p:nvSpPr>
        <p:spPr>
          <a:xfrm>
            <a:off x="643388" y="3299236"/>
            <a:ext cx="261874" cy="260801"/>
          </a:xfrm>
          <a:custGeom>
            <a:avLst/>
            <a:gdLst/>
            <a:ahLst/>
            <a:cxnLst/>
            <a:rect l="l" t="t" r="r" b="b"/>
            <a:pathLst>
              <a:path w="1048" h="1045" extrusionOk="0">
                <a:moveTo>
                  <a:pt x="522" y="0"/>
                </a:moveTo>
                <a:cubicBezTo>
                  <a:pt x="234" y="0"/>
                  <a:pt x="0" y="234"/>
                  <a:pt x="0" y="522"/>
                </a:cubicBezTo>
                <a:cubicBezTo>
                  <a:pt x="0" y="810"/>
                  <a:pt x="234" y="1044"/>
                  <a:pt x="522" y="1044"/>
                </a:cubicBezTo>
                <a:cubicBezTo>
                  <a:pt x="810" y="1044"/>
                  <a:pt x="1044" y="810"/>
                  <a:pt x="1044" y="522"/>
                </a:cubicBezTo>
                <a:cubicBezTo>
                  <a:pt x="1047" y="234"/>
                  <a:pt x="812" y="0"/>
                  <a:pt x="522" y="0"/>
                </a:cubicBezTo>
                <a:close/>
                <a:moveTo>
                  <a:pt x="525" y="940"/>
                </a:moveTo>
                <a:cubicBezTo>
                  <a:pt x="293" y="940"/>
                  <a:pt x="107" y="754"/>
                  <a:pt x="107" y="522"/>
                </a:cubicBezTo>
                <a:cubicBezTo>
                  <a:pt x="107" y="291"/>
                  <a:pt x="293" y="104"/>
                  <a:pt x="525" y="104"/>
                </a:cubicBezTo>
                <a:cubicBezTo>
                  <a:pt x="756" y="104"/>
                  <a:pt x="942" y="290"/>
                  <a:pt x="942" y="522"/>
                </a:cubicBezTo>
                <a:cubicBezTo>
                  <a:pt x="942" y="753"/>
                  <a:pt x="753" y="940"/>
                  <a:pt x="525" y="940"/>
                </a:cubicBezTo>
                <a:close/>
                <a:moveTo>
                  <a:pt x="471" y="259"/>
                </a:moveTo>
                <a:lnTo>
                  <a:pt x="471" y="573"/>
                </a:lnTo>
                <a:lnTo>
                  <a:pt x="745" y="736"/>
                </a:lnTo>
                <a:lnTo>
                  <a:pt x="784" y="671"/>
                </a:lnTo>
                <a:lnTo>
                  <a:pt x="550" y="533"/>
                </a:lnTo>
                <a:lnTo>
                  <a:pt x="550" y="259"/>
                </a:lnTo>
                <a:lnTo>
                  <a:pt x="471" y="259"/>
                </a:lnTo>
                <a:close/>
              </a:path>
            </a:pathLst>
          </a:custGeom>
          <a:solidFill>
            <a:srgbClr val="FFFFFF"/>
          </a:solidFill>
          <a:ln>
            <a:noFill/>
          </a:ln>
        </p:spPr>
        <p:txBody>
          <a:bodyPr spcFirstLastPara="1" wrap="square" lIns="91425" tIns="45700" rIns="91425" bIns="45700" rtlCol="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58" name="Google Shape;158;p41"/>
          <p:cNvSpPr/>
          <p:nvPr/>
        </p:nvSpPr>
        <p:spPr>
          <a:xfrm>
            <a:off x="610514" y="1752262"/>
            <a:ext cx="327623" cy="217176"/>
          </a:xfrm>
          <a:custGeom>
            <a:avLst/>
            <a:gdLst/>
            <a:ahLst/>
            <a:cxnLst/>
            <a:rect l="l" t="t" r="r" b="b"/>
            <a:pathLst>
              <a:path w="1149" h="765" extrusionOk="0">
                <a:moveTo>
                  <a:pt x="191" y="96"/>
                </a:moveTo>
                <a:lnTo>
                  <a:pt x="1052" y="96"/>
                </a:lnTo>
                <a:lnTo>
                  <a:pt x="1052" y="0"/>
                </a:lnTo>
                <a:lnTo>
                  <a:pt x="191" y="0"/>
                </a:lnTo>
                <a:cubicBezTo>
                  <a:pt x="138" y="0"/>
                  <a:pt x="95" y="42"/>
                  <a:pt x="95" y="96"/>
                </a:cubicBezTo>
                <a:lnTo>
                  <a:pt x="95" y="621"/>
                </a:lnTo>
                <a:lnTo>
                  <a:pt x="0" y="621"/>
                </a:lnTo>
                <a:lnTo>
                  <a:pt x="0" y="764"/>
                </a:lnTo>
                <a:lnTo>
                  <a:pt x="668" y="764"/>
                </a:lnTo>
                <a:lnTo>
                  <a:pt x="668" y="621"/>
                </a:lnTo>
                <a:lnTo>
                  <a:pt x="191" y="621"/>
                </a:lnTo>
                <a:lnTo>
                  <a:pt x="191" y="96"/>
                </a:lnTo>
                <a:close/>
                <a:moveTo>
                  <a:pt x="1100" y="189"/>
                </a:moveTo>
                <a:lnTo>
                  <a:pt x="812" y="189"/>
                </a:lnTo>
                <a:cubicBezTo>
                  <a:pt x="787" y="189"/>
                  <a:pt x="764" y="211"/>
                  <a:pt x="764" y="237"/>
                </a:cubicBezTo>
                <a:lnTo>
                  <a:pt x="764" y="714"/>
                </a:lnTo>
                <a:cubicBezTo>
                  <a:pt x="764" y="739"/>
                  <a:pt x="787" y="762"/>
                  <a:pt x="812" y="762"/>
                </a:cubicBezTo>
                <a:lnTo>
                  <a:pt x="1100" y="762"/>
                </a:lnTo>
                <a:cubicBezTo>
                  <a:pt x="1126" y="762"/>
                  <a:pt x="1148" y="739"/>
                  <a:pt x="1148" y="714"/>
                </a:cubicBezTo>
                <a:lnTo>
                  <a:pt x="1148" y="237"/>
                </a:lnTo>
                <a:cubicBezTo>
                  <a:pt x="1145" y="211"/>
                  <a:pt x="1126" y="189"/>
                  <a:pt x="1100" y="189"/>
                </a:cubicBezTo>
                <a:close/>
                <a:moveTo>
                  <a:pt x="1052" y="621"/>
                </a:moveTo>
                <a:lnTo>
                  <a:pt x="860" y="621"/>
                </a:lnTo>
                <a:lnTo>
                  <a:pt x="860" y="285"/>
                </a:lnTo>
                <a:lnTo>
                  <a:pt x="1052" y="285"/>
                </a:lnTo>
                <a:lnTo>
                  <a:pt x="1052" y="621"/>
                </a:lnTo>
                <a:close/>
              </a:path>
            </a:pathLst>
          </a:custGeom>
          <a:solidFill>
            <a:srgbClr val="FFFFFF"/>
          </a:solidFill>
          <a:ln>
            <a:noFill/>
          </a:ln>
        </p:spPr>
        <p:txBody>
          <a:bodyPr spcFirstLastPara="1" wrap="square" lIns="91425" tIns="45700" rIns="91425" bIns="45700" rtlCol="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9"/>
        <p:cNvGrpSpPr/>
        <p:nvPr/>
      </p:nvGrpSpPr>
      <p:grpSpPr>
        <a:xfrm>
          <a:off x="0" y="0"/>
          <a:ext cx="0" cy="0"/>
          <a:chOff x="0" y="0"/>
          <a:chExt cx="0" cy="0"/>
        </a:xfrm>
      </p:grpSpPr>
      <p:sp>
        <p:nvSpPr>
          <p:cNvPr id="314" name="Google Shape;314;p56"/>
          <p:cNvSpPr/>
          <p:nvPr/>
        </p:nvSpPr>
        <p:spPr>
          <a:xfrm>
            <a:off x="-1" y="0"/>
            <a:ext cx="3329801" cy="5143500"/>
          </a:xfrm>
          <a:prstGeom prst="rect">
            <a:avLst/>
          </a:prstGeom>
          <a:solidFill>
            <a:schemeClr val="lt2"/>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0" name="Google Shape;310;p56"/>
          <p:cNvSpPr txBox="1"/>
          <p:nvPr/>
        </p:nvSpPr>
        <p:spPr>
          <a:xfrm>
            <a:off x="517675" y="524350"/>
            <a:ext cx="7000800" cy="554100"/>
          </a:xfrm>
          <a:prstGeom prst="rect">
            <a:avLst/>
          </a:prstGeom>
          <a:noFill/>
          <a:ln>
            <a:noFill/>
          </a:ln>
        </p:spPr>
        <p:txBody>
          <a:bodyPr spcFirstLastPara="1" wrap="square" lIns="0" tIns="91425" rIns="91425" bIns="91425" rtlCol="0" anchor="t" anchorCtr="0">
            <a:spAutoFit/>
          </a:bodyPr>
          <a:lstStyle/>
          <a:p>
            <a:pPr marL="0" lvl="0" indent="0" algn="l" rtl="0">
              <a:spcBef>
                <a:spcPts val="0"/>
              </a:spcBef>
              <a:spcAft>
                <a:spcPts val="0"/>
              </a:spcAft>
              <a:buNone/>
            </a:pPr>
            <a:r>
              <a:rPr lang="es" sz="2400">
                <a:solidFill>
                  <a:srgbClr val="5F6368"/>
                </a:solidFill>
                <a:latin typeface="Open Sans"/>
                <a:ea typeface="Open Sans"/>
                <a:cs typeface="Open Sans"/>
                <a:sym typeface="Open Sans"/>
              </a:rPr>
              <a:t>Maquetas</a:t>
            </a:r>
            <a:endParaRPr sz="2400" dirty="0">
              <a:solidFill>
                <a:srgbClr val="5F6368"/>
              </a:solidFill>
              <a:latin typeface="Open Sans"/>
              <a:ea typeface="Open Sans"/>
              <a:cs typeface="Open Sans"/>
              <a:sym typeface="Open Sans"/>
            </a:endParaRPr>
          </a:p>
        </p:txBody>
      </p:sp>
      <p:sp>
        <p:nvSpPr>
          <p:cNvPr id="311" name="Google Shape;311;p56"/>
          <p:cNvSpPr txBox="1"/>
          <p:nvPr/>
        </p:nvSpPr>
        <p:spPr>
          <a:xfrm>
            <a:off x="517675" y="1078450"/>
            <a:ext cx="2421300" cy="3093124"/>
          </a:xfrm>
          <a:prstGeom prst="rect">
            <a:avLst/>
          </a:prstGeom>
          <a:noFill/>
          <a:ln>
            <a:noFill/>
          </a:ln>
        </p:spPr>
        <p:txBody>
          <a:bodyPr spcFirstLastPara="1" wrap="square" lIns="0" tIns="91425" rIns="91425" bIns="91425" rtlCol="0" anchor="t" anchorCtr="0">
            <a:spAutoFit/>
          </a:bodyPr>
          <a:lstStyle/>
          <a:p>
            <a:pPr marL="0" lvl="0" indent="0" algn="l" rtl="0">
              <a:lnSpc>
                <a:spcPct val="150000"/>
              </a:lnSpc>
              <a:spcBef>
                <a:spcPts val="0"/>
              </a:spcBef>
              <a:spcAft>
                <a:spcPts val="0"/>
              </a:spcAft>
              <a:buNone/>
            </a:pPr>
            <a:r>
              <a:rPr lang="es-419" dirty="0">
                <a:solidFill>
                  <a:srgbClr val="5F6368"/>
                </a:solidFill>
                <a:latin typeface="Open Sans"/>
                <a:ea typeface="Open Sans"/>
                <a:cs typeface="Open Sans"/>
                <a:sym typeface="Open Sans"/>
              </a:rPr>
              <a:t>Al pasar del diseño de baja fidelidad al del alta fidelidad se pulieron los puntos  esenciales recolectado a través del estudio de usabilidad agregando para seleccionar día en específico en el resumen y poder cambiar la divisa.</a:t>
            </a:r>
            <a:endParaRPr dirty="0"/>
          </a:p>
        </p:txBody>
      </p:sp>
      <p:cxnSp>
        <p:nvCxnSpPr>
          <p:cNvPr id="315" name="Google Shape;315;p56"/>
          <p:cNvCxnSpPr/>
          <p:nvPr/>
        </p:nvCxnSpPr>
        <p:spPr>
          <a:xfrm>
            <a:off x="5749763" y="2855450"/>
            <a:ext cx="812100" cy="0"/>
          </a:xfrm>
          <a:prstGeom prst="straightConnector1">
            <a:avLst/>
          </a:prstGeom>
          <a:noFill/>
          <a:ln w="28575" cap="flat" cmpd="sng">
            <a:solidFill>
              <a:srgbClr val="34A853"/>
            </a:solidFill>
            <a:prstDash val="solid"/>
            <a:round/>
            <a:headEnd type="none" w="med" len="med"/>
            <a:tailEnd type="triangle" w="med" len="med"/>
          </a:ln>
        </p:spPr>
      </p:cxnSp>
      <p:sp>
        <p:nvSpPr>
          <p:cNvPr id="316" name="Google Shape;316;p56"/>
          <p:cNvSpPr txBox="1"/>
          <p:nvPr/>
        </p:nvSpPr>
        <p:spPr>
          <a:xfrm>
            <a:off x="2749361" y="493705"/>
            <a:ext cx="3757302" cy="584745"/>
          </a:xfrm>
          <a:prstGeom prst="rect">
            <a:avLst/>
          </a:prstGeom>
          <a:noFill/>
          <a:ln>
            <a:noFill/>
          </a:ln>
        </p:spPr>
        <p:txBody>
          <a:bodyPr spcFirstLastPara="1" wrap="square" lIns="91425" tIns="91425" rIns="91425" bIns="91425" rtlCol="0" anchor="t" anchorCtr="0">
            <a:spAutoFit/>
          </a:bodyPr>
          <a:lstStyle/>
          <a:p>
            <a:pPr marL="0" lvl="0" indent="0" algn="ctr" rtl="0">
              <a:spcBef>
                <a:spcPts val="0"/>
              </a:spcBef>
              <a:spcAft>
                <a:spcPts val="0"/>
              </a:spcAft>
              <a:buNone/>
            </a:pPr>
            <a:r>
              <a:rPr lang="es" sz="1200" dirty="0">
                <a:solidFill>
                  <a:srgbClr val="34A853"/>
                </a:solidFill>
                <a:latin typeface="Open Sans"/>
                <a:ea typeface="Open Sans"/>
                <a:cs typeface="Open Sans"/>
                <a:sym typeface="Open Sans"/>
              </a:rPr>
              <a:t>Antes del estudio de usabilidad</a:t>
            </a:r>
            <a:endParaRPr sz="1200" dirty="0">
              <a:solidFill>
                <a:srgbClr val="34A853"/>
              </a:solidFill>
              <a:latin typeface="Open Sans"/>
              <a:ea typeface="Open Sans"/>
              <a:cs typeface="Open Sans"/>
              <a:sym typeface="Open Sans"/>
            </a:endParaRPr>
          </a:p>
          <a:p>
            <a:pPr marL="0" lvl="0" indent="0" algn="l" rtl="0">
              <a:spcBef>
                <a:spcPts val="0"/>
              </a:spcBef>
              <a:spcAft>
                <a:spcPts val="0"/>
              </a:spcAft>
              <a:buNone/>
            </a:pPr>
            <a:endParaRPr dirty="0">
              <a:solidFill>
                <a:srgbClr val="1967D2"/>
              </a:solidFill>
            </a:endParaRPr>
          </a:p>
        </p:txBody>
      </p:sp>
      <p:sp>
        <p:nvSpPr>
          <p:cNvPr id="317" name="Google Shape;317;p56"/>
          <p:cNvSpPr txBox="1"/>
          <p:nvPr/>
        </p:nvSpPr>
        <p:spPr>
          <a:xfrm>
            <a:off x="6249137" y="476295"/>
            <a:ext cx="2920800" cy="585000"/>
          </a:xfrm>
          <a:prstGeom prst="rect">
            <a:avLst/>
          </a:prstGeom>
          <a:noFill/>
          <a:ln>
            <a:noFill/>
          </a:ln>
        </p:spPr>
        <p:txBody>
          <a:bodyPr spcFirstLastPara="1" wrap="square" lIns="91425" tIns="91425" rIns="91425" bIns="91425" rtlCol="0" anchor="t" anchorCtr="0">
            <a:spAutoFit/>
          </a:bodyPr>
          <a:lstStyle/>
          <a:p>
            <a:pPr marL="0" lvl="0" indent="0" algn="ctr" rtl="0">
              <a:spcBef>
                <a:spcPts val="0"/>
              </a:spcBef>
              <a:spcAft>
                <a:spcPts val="0"/>
              </a:spcAft>
              <a:buNone/>
            </a:pPr>
            <a:r>
              <a:rPr lang="es" sz="1200" dirty="0">
                <a:solidFill>
                  <a:srgbClr val="34A853"/>
                </a:solidFill>
                <a:latin typeface="Open Sans"/>
                <a:ea typeface="Open Sans"/>
                <a:cs typeface="Open Sans"/>
                <a:sym typeface="Open Sans"/>
              </a:rPr>
              <a:t>Después del estudio de usabilidad</a:t>
            </a:r>
            <a:endParaRPr sz="1200" dirty="0">
              <a:solidFill>
                <a:srgbClr val="34A853"/>
              </a:solidFill>
              <a:latin typeface="Open Sans"/>
              <a:ea typeface="Open Sans"/>
              <a:cs typeface="Open Sans"/>
              <a:sym typeface="Open Sans"/>
            </a:endParaRPr>
          </a:p>
          <a:p>
            <a:pPr marL="0" lvl="0" indent="0" algn="l" rtl="0">
              <a:spcBef>
                <a:spcPts val="0"/>
              </a:spcBef>
              <a:spcAft>
                <a:spcPts val="0"/>
              </a:spcAft>
              <a:buNone/>
            </a:pPr>
            <a:endParaRPr dirty="0">
              <a:solidFill>
                <a:srgbClr val="1967D2"/>
              </a:solidFill>
            </a:endParaRPr>
          </a:p>
        </p:txBody>
      </p:sp>
      <p:pic>
        <p:nvPicPr>
          <p:cNvPr id="4" name="Imagen 3">
            <a:extLst>
              <a:ext uri="{FF2B5EF4-FFF2-40B4-BE49-F238E27FC236}">
                <a16:creationId xmlns:a16="http://schemas.microsoft.com/office/drawing/2014/main" id="{2645C9C7-9CAB-4E60-878F-0A553B4D4BCE}"/>
              </a:ext>
            </a:extLst>
          </p:cNvPr>
          <p:cNvPicPr>
            <a:picLocks noChangeAspect="1"/>
          </p:cNvPicPr>
          <p:nvPr/>
        </p:nvPicPr>
        <p:blipFill>
          <a:blip r:embed="rId3"/>
          <a:stretch>
            <a:fillRect/>
          </a:stretch>
        </p:blipFill>
        <p:spPr>
          <a:xfrm>
            <a:off x="3518556" y="801400"/>
            <a:ext cx="2106888" cy="4198619"/>
          </a:xfrm>
          <a:prstGeom prst="rect">
            <a:avLst/>
          </a:prstGeom>
        </p:spPr>
      </p:pic>
      <p:pic>
        <p:nvPicPr>
          <p:cNvPr id="7" name="Imagen 6">
            <a:extLst>
              <a:ext uri="{FF2B5EF4-FFF2-40B4-BE49-F238E27FC236}">
                <a16:creationId xmlns:a16="http://schemas.microsoft.com/office/drawing/2014/main" id="{3C54FC24-C88E-40DC-9243-772C898F3B46}"/>
              </a:ext>
            </a:extLst>
          </p:cNvPr>
          <p:cNvPicPr>
            <a:picLocks noChangeAspect="1"/>
          </p:cNvPicPr>
          <p:nvPr/>
        </p:nvPicPr>
        <p:blipFill>
          <a:blip r:embed="rId4"/>
          <a:stretch>
            <a:fillRect/>
          </a:stretch>
        </p:blipFill>
        <p:spPr>
          <a:xfrm>
            <a:off x="6652865" y="801400"/>
            <a:ext cx="2122046" cy="4198619"/>
          </a:xfrm>
          <a:prstGeom prst="rect">
            <a:avLst/>
          </a:prstGeom>
        </p:spPr>
      </p:pic>
      <p:sp>
        <p:nvSpPr>
          <p:cNvPr id="9" name="Flecha: a la derecha 8">
            <a:extLst>
              <a:ext uri="{FF2B5EF4-FFF2-40B4-BE49-F238E27FC236}">
                <a16:creationId xmlns:a16="http://schemas.microsoft.com/office/drawing/2014/main" id="{B0A2CA23-F72C-480C-B651-1348522D4449}"/>
              </a:ext>
            </a:extLst>
          </p:cNvPr>
          <p:cNvSpPr/>
          <p:nvPr/>
        </p:nvSpPr>
        <p:spPr>
          <a:xfrm rot="13288450">
            <a:off x="8451596" y="2260688"/>
            <a:ext cx="412902" cy="1606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 name="Imagen 2">
            <a:extLst>
              <a:ext uri="{FF2B5EF4-FFF2-40B4-BE49-F238E27FC236}">
                <a16:creationId xmlns:a16="http://schemas.microsoft.com/office/drawing/2014/main" id="{A89E1ED8-F3E1-49B5-B5F7-F76A15B76688}"/>
              </a:ext>
            </a:extLst>
          </p:cNvPr>
          <p:cNvPicPr>
            <a:picLocks noChangeAspect="1"/>
          </p:cNvPicPr>
          <p:nvPr/>
        </p:nvPicPr>
        <p:blipFill>
          <a:blip r:embed="rId3"/>
          <a:stretch>
            <a:fillRect/>
          </a:stretch>
        </p:blipFill>
        <p:spPr>
          <a:xfrm>
            <a:off x="6599828" y="874250"/>
            <a:ext cx="2026497" cy="3962399"/>
          </a:xfrm>
          <a:prstGeom prst="rect">
            <a:avLst/>
          </a:prstGeom>
        </p:spPr>
      </p:pic>
      <p:sp>
        <p:nvSpPr>
          <p:cNvPr id="314" name="Google Shape;314;p56"/>
          <p:cNvSpPr/>
          <p:nvPr/>
        </p:nvSpPr>
        <p:spPr>
          <a:xfrm>
            <a:off x="-1" y="0"/>
            <a:ext cx="3329801" cy="5143500"/>
          </a:xfrm>
          <a:prstGeom prst="rect">
            <a:avLst/>
          </a:prstGeom>
          <a:solidFill>
            <a:schemeClr val="lt2"/>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10" name="Google Shape;310;p56"/>
          <p:cNvSpPr txBox="1"/>
          <p:nvPr/>
        </p:nvSpPr>
        <p:spPr>
          <a:xfrm>
            <a:off x="517675" y="524350"/>
            <a:ext cx="7000800" cy="554100"/>
          </a:xfrm>
          <a:prstGeom prst="rect">
            <a:avLst/>
          </a:prstGeom>
          <a:noFill/>
          <a:ln>
            <a:noFill/>
          </a:ln>
        </p:spPr>
        <p:txBody>
          <a:bodyPr spcFirstLastPara="1" wrap="square" lIns="0" tIns="91425" rIns="91425" bIns="91425" rtlCol="0" anchor="t" anchorCtr="0">
            <a:spAutoFit/>
          </a:bodyPr>
          <a:lstStyle/>
          <a:p>
            <a:pPr marL="0" lvl="0" indent="0" algn="l" rtl="0">
              <a:spcBef>
                <a:spcPts val="0"/>
              </a:spcBef>
              <a:spcAft>
                <a:spcPts val="0"/>
              </a:spcAft>
              <a:buNone/>
            </a:pPr>
            <a:r>
              <a:rPr lang="es" sz="2400">
                <a:solidFill>
                  <a:srgbClr val="5F6368"/>
                </a:solidFill>
                <a:latin typeface="Open Sans"/>
                <a:ea typeface="Open Sans"/>
                <a:cs typeface="Open Sans"/>
                <a:sym typeface="Open Sans"/>
              </a:rPr>
              <a:t>Maquetas</a:t>
            </a:r>
            <a:endParaRPr sz="2400" dirty="0">
              <a:solidFill>
                <a:srgbClr val="5F6368"/>
              </a:solidFill>
              <a:latin typeface="Open Sans"/>
              <a:ea typeface="Open Sans"/>
              <a:cs typeface="Open Sans"/>
              <a:sym typeface="Open Sans"/>
            </a:endParaRPr>
          </a:p>
        </p:txBody>
      </p:sp>
      <p:sp>
        <p:nvSpPr>
          <p:cNvPr id="311" name="Google Shape;311;p56"/>
          <p:cNvSpPr txBox="1"/>
          <p:nvPr/>
        </p:nvSpPr>
        <p:spPr>
          <a:xfrm>
            <a:off x="517675" y="1078450"/>
            <a:ext cx="2421300" cy="3093124"/>
          </a:xfrm>
          <a:prstGeom prst="rect">
            <a:avLst/>
          </a:prstGeom>
          <a:noFill/>
          <a:ln>
            <a:noFill/>
          </a:ln>
        </p:spPr>
        <p:txBody>
          <a:bodyPr spcFirstLastPara="1" wrap="square" lIns="0" tIns="91425" rIns="91425" bIns="91425" rtlCol="0" anchor="t" anchorCtr="0">
            <a:spAutoFit/>
          </a:bodyPr>
          <a:lstStyle/>
          <a:p>
            <a:pPr marL="0" lvl="0" indent="0" algn="l" rtl="0">
              <a:lnSpc>
                <a:spcPct val="150000"/>
              </a:lnSpc>
              <a:spcBef>
                <a:spcPts val="0"/>
              </a:spcBef>
              <a:spcAft>
                <a:spcPts val="0"/>
              </a:spcAft>
              <a:buNone/>
            </a:pPr>
            <a:r>
              <a:rPr lang="es-419" dirty="0">
                <a:solidFill>
                  <a:srgbClr val="5F6368"/>
                </a:solidFill>
                <a:latin typeface="Open Sans"/>
                <a:ea typeface="Open Sans"/>
                <a:cs typeface="Open Sans"/>
                <a:sym typeface="Open Sans"/>
              </a:rPr>
              <a:t>Al pasar del diseño de baja fidelidad al del alta fidelidad se pulieron los puntos  esenciales recolectado a través del estudio de usabilidad agregando para seleccionar día en específico en el resumen y poder cambiar la divisa.</a:t>
            </a:r>
            <a:endParaRPr dirty="0"/>
          </a:p>
        </p:txBody>
      </p:sp>
      <p:cxnSp>
        <p:nvCxnSpPr>
          <p:cNvPr id="315" name="Google Shape;315;p56"/>
          <p:cNvCxnSpPr/>
          <p:nvPr/>
        </p:nvCxnSpPr>
        <p:spPr>
          <a:xfrm>
            <a:off x="5749763" y="2855450"/>
            <a:ext cx="812100" cy="0"/>
          </a:xfrm>
          <a:prstGeom prst="straightConnector1">
            <a:avLst/>
          </a:prstGeom>
          <a:noFill/>
          <a:ln w="28575" cap="flat" cmpd="sng">
            <a:solidFill>
              <a:srgbClr val="34A853"/>
            </a:solidFill>
            <a:prstDash val="solid"/>
            <a:round/>
            <a:headEnd type="none" w="med" len="med"/>
            <a:tailEnd type="triangle" w="med" len="med"/>
          </a:ln>
        </p:spPr>
      </p:cxnSp>
      <p:sp>
        <p:nvSpPr>
          <p:cNvPr id="316" name="Google Shape;316;p56"/>
          <p:cNvSpPr txBox="1"/>
          <p:nvPr/>
        </p:nvSpPr>
        <p:spPr>
          <a:xfrm>
            <a:off x="2749361" y="493705"/>
            <a:ext cx="3757302" cy="584745"/>
          </a:xfrm>
          <a:prstGeom prst="rect">
            <a:avLst/>
          </a:prstGeom>
          <a:noFill/>
          <a:ln>
            <a:noFill/>
          </a:ln>
        </p:spPr>
        <p:txBody>
          <a:bodyPr spcFirstLastPara="1" wrap="square" lIns="91425" tIns="91425" rIns="91425" bIns="91425" rtlCol="0" anchor="t" anchorCtr="0">
            <a:spAutoFit/>
          </a:bodyPr>
          <a:lstStyle/>
          <a:p>
            <a:pPr marL="0" lvl="0" indent="0" algn="ctr" rtl="0">
              <a:spcBef>
                <a:spcPts val="0"/>
              </a:spcBef>
              <a:spcAft>
                <a:spcPts val="0"/>
              </a:spcAft>
              <a:buNone/>
            </a:pPr>
            <a:r>
              <a:rPr lang="es" sz="1200" dirty="0">
                <a:solidFill>
                  <a:srgbClr val="34A853"/>
                </a:solidFill>
                <a:latin typeface="Open Sans"/>
                <a:ea typeface="Open Sans"/>
                <a:cs typeface="Open Sans"/>
                <a:sym typeface="Open Sans"/>
              </a:rPr>
              <a:t>Antes del estudio de usabilidad</a:t>
            </a:r>
            <a:endParaRPr sz="1200" dirty="0">
              <a:solidFill>
                <a:srgbClr val="34A853"/>
              </a:solidFill>
              <a:latin typeface="Open Sans"/>
              <a:ea typeface="Open Sans"/>
              <a:cs typeface="Open Sans"/>
              <a:sym typeface="Open Sans"/>
            </a:endParaRPr>
          </a:p>
          <a:p>
            <a:pPr marL="0" lvl="0" indent="0" algn="l" rtl="0">
              <a:spcBef>
                <a:spcPts val="0"/>
              </a:spcBef>
              <a:spcAft>
                <a:spcPts val="0"/>
              </a:spcAft>
              <a:buNone/>
            </a:pPr>
            <a:endParaRPr dirty="0">
              <a:solidFill>
                <a:srgbClr val="1967D2"/>
              </a:solidFill>
            </a:endParaRPr>
          </a:p>
        </p:txBody>
      </p:sp>
      <p:sp>
        <p:nvSpPr>
          <p:cNvPr id="317" name="Google Shape;317;p56"/>
          <p:cNvSpPr txBox="1"/>
          <p:nvPr/>
        </p:nvSpPr>
        <p:spPr>
          <a:xfrm>
            <a:off x="6249137" y="476295"/>
            <a:ext cx="2920800" cy="585000"/>
          </a:xfrm>
          <a:prstGeom prst="rect">
            <a:avLst/>
          </a:prstGeom>
          <a:noFill/>
          <a:ln>
            <a:noFill/>
          </a:ln>
        </p:spPr>
        <p:txBody>
          <a:bodyPr spcFirstLastPara="1" wrap="square" lIns="91425" tIns="91425" rIns="91425" bIns="91425" rtlCol="0" anchor="t" anchorCtr="0">
            <a:spAutoFit/>
          </a:bodyPr>
          <a:lstStyle/>
          <a:p>
            <a:pPr marL="0" lvl="0" indent="0" algn="ctr" rtl="0">
              <a:spcBef>
                <a:spcPts val="0"/>
              </a:spcBef>
              <a:spcAft>
                <a:spcPts val="0"/>
              </a:spcAft>
              <a:buNone/>
            </a:pPr>
            <a:r>
              <a:rPr lang="es" sz="1200" dirty="0">
                <a:solidFill>
                  <a:srgbClr val="34A853"/>
                </a:solidFill>
                <a:latin typeface="Open Sans"/>
                <a:ea typeface="Open Sans"/>
                <a:cs typeface="Open Sans"/>
                <a:sym typeface="Open Sans"/>
              </a:rPr>
              <a:t>Después del estudio de usabilidad</a:t>
            </a:r>
            <a:endParaRPr sz="1200" dirty="0">
              <a:solidFill>
                <a:srgbClr val="34A853"/>
              </a:solidFill>
              <a:latin typeface="Open Sans"/>
              <a:ea typeface="Open Sans"/>
              <a:cs typeface="Open Sans"/>
              <a:sym typeface="Open Sans"/>
            </a:endParaRPr>
          </a:p>
          <a:p>
            <a:pPr marL="0" lvl="0" indent="0" algn="l" rtl="0">
              <a:spcBef>
                <a:spcPts val="0"/>
              </a:spcBef>
              <a:spcAft>
                <a:spcPts val="0"/>
              </a:spcAft>
              <a:buNone/>
            </a:pPr>
            <a:endParaRPr dirty="0">
              <a:solidFill>
                <a:srgbClr val="1967D2"/>
              </a:solidFill>
            </a:endParaRPr>
          </a:p>
        </p:txBody>
      </p:sp>
      <p:sp>
        <p:nvSpPr>
          <p:cNvPr id="9" name="Flecha: a la derecha 8">
            <a:extLst>
              <a:ext uri="{FF2B5EF4-FFF2-40B4-BE49-F238E27FC236}">
                <a16:creationId xmlns:a16="http://schemas.microsoft.com/office/drawing/2014/main" id="{B0A2CA23-F72C-480C-B651-1348522D4449}"/>
              </a:ext>
            </a:extLst>
          </p:cNvPr>
          <p:cNvSpPr/>
          <p:nvPr/>
        </p:nvSpPr>
        <p:spPr>
          <a:xfrm rot="13288450">
            <a:off x="7925816" y="1963509"/>
            <a:ext cx="412902" cy="1606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6" name="Imagen 5">
            <a:extLst>
              <a:ext uri="{FF2B5EF4-FFF2-40B4-BE49-F238E27FC236}">
                <a16:creationId xmlns:a16="http://schemas.microsoft.com/office/drawing/2014/main" id="{33FE9287-9D17-4140-952F-0688F76B43E6}"/>
              </a:ext>
            </a:extLst>
          </p:cNvPr>
          <p:cNvPicPr>
            <a:picLocks noChangeAspect="1"/>
          </p:cNvPicPr>
          <p:nvPr/>
        </p:nvPicPr>
        <p:blipFill>
          <a:blip r:embed="rId4"/>
          <a:stretch>
            <a:fillRect/>
          </a:stretch>
        </p:blipFill>
        <p:spPr>
          <a:xfrm>
            <a:off x="3651534" y="874250"/>
            <a:ext cx="2026497" cy="3986081"/>
          </a:xfrm>
          <a:prstGeom prst="rect">
            <a:avLst/>
          </a:prstGeom>
        </p:spPr>
      </p:pic>
      <p:sp>
        <p:nvSpPr>
          <p:cNvPr id="11" name="Flecha: a la derecha 10">
            <a:extLst>
              <a:ext uri="{FF2B5EF4-FFF2-40B4-BE49-F238E27FC236}">
                <a16:creationId xmlns:a16="http://schemas.microsoft.com/office/drawing/2014/main" id="{80B653D2-21BA-4171-8F7C-EEFF6B949BFA}"/>
              </a:ext>
            </a:extLst>
          </p:cNvPr>
          <p:cNvSpPr/>
          <p:nvPr/>
        </p:nvSpPr>
        <p:spPr>
          <a:xfrm rot="19047988">
            <a:off x="6561828" y="4091272"/>
            <a:ext cx="412902" cy="1606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Tree>
    <p:extLst>
      <p:ext uri="{BB962C8B-B14F-4D97-AF65-F5344CB8AC3E}">
        <p14:creationId xmlns:p14="http://schemas.microsoft.com/office/powerpoint/2010/main" val="1883331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2"/>
        <p:cNvGrpSpPr/>
        <p:nvPr/>
      </p:nvGrpSpPr>
      <p:grpSpPr>
        <a:xfrm>
          <a:off x="0" y="0"/>
          <a:ext cx="0" cy="0"/>
          <a:chOff x="0" y="0"/>
          <a:chExt cx="0" cy="0"/>
        </a:xfrm>
      </p:grpSpPr>
      <p:pic>
        <p:nvPicPr>
          <p:cNvPr id="4" name="Imagen 3">
            <a:extLst>
              <a:ext uri="{FF2B5EF4-FFF2-40B4-BE49-F238E27FC236}">
                <a16:creationId xmlns:a16="http://schemas.microsoft.com/office/drawing/2014/main" id="{97DD604A-48C2-420C-B3A1-5822E0A1C381}"/>
              </a:ext>
            </a:extLst>
          </p:cNvPr>
          <p:cNvPicPr>
            <a:picLocks noChangeAspect="1"/>
          </p:cNvPicPr>
          <p:nvPr/>
        </p:nvPicPr>
        <p:blipFill>
          <a:blip r:embed="rId3"/>
          <a:stretch>
            <a:fillRect/>
          </a:stretch>
        </p:blipFill>
        <p:spPr>
          <a:xfrm>
            <a:off x="6640866" y="756140"/>
            <a:ext cx="2122046" cy="4198620"/>
          </a:xfrm>
          <a:prstGeom prst="rect">
            <a:avLst/>
          </a:prstGeom>
        </p:spPr>
      </p:pic>
      <p:sp>
        <p:nvSpPr>
          <p:cNvPr id="325" name="Google Shape;325;p57"/>
          <p:cNvSpPr/>
          <p:nvPr/>
        </p:nvSpPr>
        <p:spPr>
          <a:xfrm>
            <a:off x="0" y="-7034"/>
            <a:ext cx="3157400" cy="5150534"/>
          </a:xfrm>
          <a:prstGeom prst="rect">
            <a:avLst/>
          </a:prstGeom>
          <a:solidFill>
            <a:schemeClr val="lt2"/>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3" name="Google Shape;323;p57"/>
          <p:cNvSpPr txBox="1"/>
          <p:nvPr/>
        </p:nvSpPr>
        <p:spPr>
          <a:xfrm>
            <a:off x="517675" y="524350"/>
            <a:ext cx="7000800" cy="554100"/>
          </a:xfrm>
          <a:prstGeom prst="rect">
            <a:avLst/>
          </a:prstGeom>
          <a:noFill/>
          <a:ln>
            <a:noFill/>
          </a:ln>
        </p:spPr>
        <p:txBody>
          <a:bodyPr spcFirstLastPara="1" wrap="square" lIns="0" tIns="91425" rIns="91425" bIns="91425" rtlCol="0" anchor="t" anchorCtr="0">
            <a:spAutoFit/>
          </a:bodyPr>
          <a:lstStyle/>
          <a:p>
            <a:pPr marL="0" lvl="0" indent="0" algn="l" rtl="0">
              <a:spcBef>
                <a:spcPts val="0"/>
              </a:spcBef>
              <a:spcAft>
                <a:spcPts val="0"/>
              </a:spcAft>
              <a:buNone/>
            </a:pPr>
            <a:r>
              <a:rPr lang="es" sz="2400" dirty="0">
                <a:solidFill>
                  <a:srgbClr val="5F6368"/>
                </a:solidFill>
                <a:latin typeface="Open Sans"/>
                <a:ea typeface="Open Sans"/>
                <a:cs typeface="Open Sans"/>
                <a:sym typeface="Open Sans"/>
              </a:rPr>
              <a:t>Maquetas</a:t>
            </a:r>
            <a:endParaRPr sz="2400" dirty="0">
              <a:solidFill>
                <a:srgbClr val="5F6368"/>
              </a:solidFill>
              <a:latin typeface="Open Sans"/>
              <a:ea typeface="Open Sans"/>
              <a:cs typeface="Open Sans"/>
              <a:sym typeface="Open Sans"/>
            </a:endParaRPr>
          </a:p>
        </p:txBody>
      </p:sp>
      <p:sp>
        <p:nvSpPr>
          <p:cNvPr id="324" name="Google Shape;324;p57"/>
          <p:cNvSpPr txBox="1"/>
          <p:nvPr/>
        </p:nvSpPr>
        <p:spPr>
          <a:xfrm>
            <a:off x="517675" y="1522550"/>
            <a:ext cx="2421300" cy="1800463"/>
          </a:xfrm>
          <a:prstGeom prst="rect">
            <a:avLst/>
          </a:prstGeom>
          <a:noFill/>
          <a:ln>
            <a:noFill/>
          </a:ln>
        </p:spPr>
        <p:txBody>
          <a:bodyPr spcFirstLastPara="1" wrap="square" lIns="0" tIns="91425" rIns="91425" bIns="91425" rtlCol="0" anchor="t" anchorCtr="0">
            <a:spAutoFit/>
          </a:bodyPr>
          <a:lstStyle/>
          <a:p>
            <a:pPr marL="0" lvl="0" indent="0" algn="l" rtl="0">
              <a:lnSpc>
                <a:spcPct val="150000"/>
              </a:lnSpc>
              <a:spcBef>
                <a:spcPts val="0"/>
              </a:spcBef>
              <a:spcAft>
                <a:spcPts val="0"/>
              </a:spcAft>
              <a:buNone/>
            </a:pPr>
            <a:r>
              <a:rPr lang="es-419" dirty="0">
                <a:solidFill>
                  <a:srgbClr val="5F6368"/>
                </a:solidFill>
                <a:latin typeface="Open Sans"/>
                <a:ea typeface="Open Sans"/>
                <a:cs typeface="Open Sans"/>
                <a:sym typeface="Open Sans"/>
              </a:rPr>
              <a:t>Se pasaron las maquetas de baja fidelidad a alta fidelidad con todas las actualizaciones del estudio de usabilidad</a:t>
            </a:r>
            <a:endParaRPr dirty="0"/>
          </a:p>
        </p:txBody>
      </p:sp>
      <p:cxnSp>
        <p:nvCxnSpPr>
          <p:cNvPr id="327" name="Google Shape;327;p57"/>
          <p:cNvCxnSpPr/>
          <p:nvPr/>
        </p:nvCxnSpPr>
        <p:spPr>
          <a:xfrm>
            <a:off x="5749763" y="2855450"/>
            <a:ext cx="812100" cy="0"/>
          </a:xfrm>
          <a:prstGeom prst="straightConnector1">
            <a:avLst/>
          </a:prstGeom>
          <a:noFill/>
          <a:ln w="28575" cap="flat" cmpd="sng">
            <a:solidFill>
              <a:srgbClr val="34A853"/>
            </a:solidFill>
            <a:prstDash val="solid"/>
            <a:round/>
            <a:headEnd type="none" w="med" len="med"/>
            <a:tailEnd type="triangle" w="med" len="med"/>
          </a:ln>
        </p:spPr>
      </p:cxnSp>
      <p:sp>
        <p:nvSpPr>
          <p:cNvPr id="328" name="Google Shape;328;p57"/>
          <p:cNvSpPr txBox="1"/>
          <p:nvPr/>
        </p:nvSpPr>
        <p:spPr>
          <a:xfrm>
            <a:off x="3157237" y="526554"/>
            <a:ext cx="2941250" cy="585000"/>
          </a:xfrm>
          <a:prstGeom prst="rect">
            <a:avLst/>
          </a:prstGeom>
          <a:noFill/>
          <a:ln>
            <a:noFill/>
          </a:ln>
        </p:spPr>
        <p:txBody>
          <a:bodyPr spcFirstLastPara="1" wrap="square" lIns="91425" tIns="91425" rIns="91425" bIns="91425" rtlCol="0" anchor="t" anchorCtr="0">
            <a:spAutoFit/>
          </a:bodyPr>
          <a:lstStyle/>
          <a:p>
            <a:pPr marL="0" lvl="0" indent="0" algn="ctr" rtl="0">
              <a:spcBef>
                <a:spcPts val="0"/>
              </a:spcBef>
              <a:spcAft>
                <a:spcPts val="0"/>
              </a:spcAft>
              <a:buNone/>
            </a:pPr>
            <a:r>
              <a:rPr lang="es" sz="1200" dirty="0">
                <a:solidFill>
                  <a:srgbClr val="34A853"/>
                </a:solidFill>
                <a:latin typeface="Open Sans"/>
                <a:ea typeface="Open Sans"/>
                <a:cs typeface="Open Sans"/>
                <a:sym typeface="Open Sans"/>
              </a:rPr>
              <a:t>Antes del estudio de usabilidad</a:t>
            </a:r>
            <a:endParaRPr sz="1200" dirty="0">
              <a:solidFill>
                <a:srgbClr val="34A853"/>
              </a:solidFill>
              <a:latin typeface="Open Sans"/>
              <a:ea typeface="Open Sans"/>
              <a:cs typeface="Open Sans"/>
              <a:sym typeface="Open Sans"/>
            </a:endParaRPr>
          </a:p>
          <a:p>
            <a:pPr marL="0" lvl="0" indent="0" algn="l" rtl="0">
              <a:spcBef>
                <a:spcPts val="0"/>
              </a:spcBef>
              <a:spcAft>
                <a:spcPts val="0"/>
              </a:spcAft>
              <a:buNone/>
            </a:pPr>
            <a:endParaRPr dirty="0">
              <a:solidFill>
                <a:srgbClr val="1967D2"/>
              </a:solidFill>
            </a:endParaRPr>
          </a:p>
        </p:txBody>
      </p:sp>
      <p:sp>
        <p:nvSpPr>
          <p:cNvPr id="329" name="Google Shape;329;p57"/>
          <p:cNvSpPr txBox="1"/>
          <p:nvPr/>
        </p:nvSpPr>
        <p:spPr>
          <a:xfrm>
            <a:off x="6155813" y="526554"/>
            <a:ext cx="2920800" cy="585000"/>
          </a:xfrm>
          <a:prstGeom prst="rect">
            <a:avLst/>
          </a:prstGeom>
          <a:noFill/>
          <a:ln>
            <a:noFill/>
          </a:ln>
        </p:spPr>
        <p:txBody>
          <a:bodyPr spcFirstLastPara="1" wrap="square" lIns="91425" tIns="91425" rIns="91425" bIns="91425" rtlCol="0" anchor="t" anchorCtr="0">
            <a:spAutoFit/>
          </a:bodyPr>
          <a:lstStyle/>
          <a:p>
            <a:pPr marL="0" lvl="0" indent="0" algn="ctr" rtl="0">
              <a:spcBef>
                <a:spcPts val="0"/>
              </a:spcBef>
              <a:spcAft>
                <a:spcPts val="0"/>
              </a:spcAft>
              <a:buNone/>
            </a:pPr>
            <a:r>
              <a:rPr lang="es" sz="1200" dirty="0">
                <a:solidFill>
                  <a:srgbClr val="34A853"/>
                </a:solidFill>
                <a:latin typeface="Open Sans"/>
                <a:ea typeface="Open Sans"/>
                <a:cs typeface="Open Sans"/>
                <a:sym typeface="Open Sans"/>
              </a:rPr>
              <a:t>Después del estudio de usabilidad</a:t>
            </a:r>
            <a:endParaRPr sz="1200" dirty="0">
              <a:solidFill>
                <a:srgbClr val="34A853"/>
              </a:solidFill>
              <a:latin typeface="Open Sans"/>
              <a:ea typeface="Open Sans"/>
              <a:cs typeface="Open Sans"/>
              <a:sym typeface="Open Sans"/>
            </a:endParaRPr>
          </a:p>
          <a:p>
            <a:pPr marL="0" lvl="0" indent="0" algn="l" rtl="0">
              <a:spcBef>
                <a:spcPts val="0"/>
              </a:spcBef>
              <a:spcAft>
                <a:spcPts val="0"/>
              </a:spcAft>
              <a:buNone/>
            </a:pPr>
            <a:endParaRPr dirty="0">
              <a:solidFill>
                <a:srgbClr val="1967D2"/>
              </a:solidFill>
            </a:endParaRPr>
          </a:p>
        </p:txBody>
      </p:sp>
      <p:pic>
        <p:nvPicPr>
          <p:cNvPr id="10" name="Imagen 9">
            <a:extLst>
              <a:ext uri="{FF2B5EF4-FFF2-40B4-BE49-F238E27FC236}">
                <a16:creationId xmlns:a16="http://schemas.microsoft.com/office/drawing/2014/main" id="{AA2CEA28-435A-48A7-9B74-1E979490F559}"/>
              </a:ext>
            </a:extLst>
          </p:cNvPr>
          <p:cNvPicPr>
            <a:picLocks noChangeAspect="1"/>
          </p:cNvPicPr>
          <p:nvPr/>
        </p:nvPicPr>
        <p:blipFill>
          <a:blip r:embed="rId4"/>
          <a:stretch>
            <a:fillRect/>
          </a:stretch>
        </p:blipFill>
        <p:spPr>
          <a:xfrm>
            <a:off x="3595583" y="801400"/>
            <a:ext cx="2122046" cy="4198619"/>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5" name="Google Shape;325;p57"/>
          <p:cNvSpPr/>
          <p:nvPr/>
        </p:nvSpPr>
        <p:spPr>
          <a:xfrm>
            <a:off x="0" y="-7034"/>
            <a:ext cx="3157400" cy="5150534"/>
          </a:xfrm>
          <a:prstGeom prst="rect">
            <a:avLst/>
          </a:prstGeom>
          <a:solidFill>
            <a:schemeClr val="lt2"/>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23" name="Google Shape;323;p57"/>
          <p:cNvSpPr txBox="1"/>
          <p:nvPr/>
        </p:nvSpPr>
        <p:spPr>
          <a:xfrm>
            <a:off x="517675" y="524350"/>
            <a:ext cx="7000800" cy="554100"/>
          </a:xfrm>
          <a:prstGeom prst="rect">
            <a:avLst/>
          </a:prstGeom>
          <a:noFill/>
          <a:ln>
            <a:noFill/>
          </a:ln>
        </p:spPr>
        <p:txBody>
          <a:bodyPr spcFirstLastPara="1" wrap="square" lIns="0" tIns="91425" rIns="91425" bIns="91425" rtlCol="0" anchor="t" anchorCtr="0">
            <a:spAutoFit/>
          </a:bodyPr>
          <a:lstStyle/>
          <a:p>
            <a:pPr marL="0" lvl="0" indent="0" algn="l" rtl="0">
              <a:spcBef>
                <a:spcPts val="0"/>
              </a:spcBef>
              <a:spcAft>
                <a:spcPts val="0"/>
              </a:spcAft>
              <a:buNone/>
            </a:pPr>
            <a:r>
              <a:rPr lang="es" sz="2400" dirty="0">
                <a:solidFill>
                  <a:srgbClr val="5F6368"/>
                </a:solidFill>
                <a:latin typeface="Open Sans"/>
                <a:ea typeface="Open Sans"/>
                <a:cs typeface="Open Sans"/>
                <a:sym typeface="Open Sans"/>
              </a:rPr>
              <a:t>Maquetas</a:t>
            </a:r>
            <a:endParaRPr sz="2400" dirty="0">
              <a:solidFill>
                <a:srgbClr val="5F6368"/>
              </a:solidFill>
              <a:latin typeface="Open Sans"/>
              <a:ea typeface="Open Sans"/>
              <a:cs typeface="Open Sans"/>
              <a:sym typeface="Open Sans"/>
            </a:endParaRPr>
          </a:p>
        </p:txBody>
      </p:sp>
      <p:sp>
        <p:nvSpPr>
          <p:cNvPr id="324" name="Google Shape;324;p57"/>
          <p:cNvSpPr txBox="1"/>
          <p:nvPr/>
        </p:nvSpPr>
        <p:spPr>
          <a:xfrm>
            <a:off x="517675" y="1522550"/>
            <a:ext cx="2421300" cy="1800463"/>
          </a:xfrm>
          <a:prstGeom prst="rect">
            <a:avLst/>
          </a:prstGeom>
          <a:noFill/>
          <a:ln>
            <a:noFill/>
          </a:ln>
        </p:spPr>
        <p:txBody>
          <a:bodyPr spcFirstLastPara="1" wrap="square" lIns="0" tIns="91425" rIns="91425" bIns="91425" rtlCol="0" anchor="t" anchorCtr="0">
            <a:spAutoFit/>
          </a:bodyPr>
          <a:lstStyle/>
          <a:p>
            <a:pPr marL="0" lvl="0" indent="0" algn="l" rtl="0">
              <a:lnSpc>
                <a:spcPct val="150000"/>
              </a:lnSpc>
              <a:spcBef>
                <a:spcPts val="0"/>
              </a:spcBef>
              <a:spcAft>
                <a:spcPts val="0"/>
              </a:spcAft>
              <a:buNone/>
            </a:pPr>
            <a:r>
              <a:rPr lang="es-419" dirty="0">
                <a:solidFill>
                  <a:srgbClr val="5F6368"/>
                </a:solidFill>
                <a:latin typeface="Open Sans"/>
                <a:ea typeface="Open Sans"/>
                <a:cs typeface="Open Sans"/>
                <a:sym typeface="Open Sans"/>
              </a:rPr>
              <a:t>Se pasaron las maquetas de baja fidelidad a alta fidelidad con todas las actualizaciones del estudio de usabilidad</a:t>
            </a:r>
            <a:endParaRPr dirty="0"/>
          </a:p>
        </p:txBody>
      </p:sp>
      <p:cxnSp>
        <p:nvCxnSpPr>
          <p:cNvPr id="327" name="Google Shape;327;p57"/>
          <p:cNvCxnSpPr/>
          <p:nvPr/>
        </p:nvCxnSpPr>
        <p:spPr>
          <a:xfrm>
            <a:off x="5749763" y="2855450"/>
            <a:ext cx="812100" cy="0"/>
          </a:xfrm>
          <a:prstGeom prst="straightConnector1">
            <a:avLst/>
          </a:prstGeom>
          <a:noFill/>
          <a:ln w="28575" cap="flat" cmpd="sng">
            <a:solidFill>
              <a:srgbClr val="34A853"/>
            </a:solidFill>
            <a:prstDash val="solid"/>
            <a:round/>
            <a:headEnd type="none" w="med" len="med"/>
            <a:tailEnd type="triangle" w="med" len="med"/>
          </a:ln>
        </p:spPr>
      </p:cxnSp>
      <p:sp>
        <p:nvSpPr>
          <p:cNvPr id="328" name="Google Shape;328;p57"/>
          <p:cNvSpPr txBox="1"/>
          <p:nvPr/>
        </p:nvSpPr>
        <p:spPr>
          <a:xfrm>
            <a:off x="3157237" y="526554"/>
            <a:ext cx="2941250" cy="585000"/>
          </a:xfrm>
          <a:prstGeom prst="rect">
            <a:avLst/>
          </a:prstGeom>
          <a:noFill/>
          <a:ln>
            <a:noFill/>
          </a:ln>
        </p:spPr>
        <p:txBody>
          <a:bodyPr spcFirstLastPara="1" wrap="square" lIns="91425" tIns="91425" rIns="91425" bIns="91425" rtlCol="0" anchor="t" anchorCtr="0">
            <a:spAutoFit/>
          </a:bodyPr>
          <a:lstStyle/>
          <a:p>
            <a:pPr marL="0" lvl="0" indent="0" algn="ctr" rtl="0">
              <a:spcBef>
                <a:spcPts val="0"/>
              </a:spcBef>
              <a:spcAft>
                <a:spcPts val="0"/>
              </a:spcAft>
              <a:buNone/>
            </a:pPr>
            <a:r>
              <a:rPr lang="es" sz="1200" dirty="0">
                <a:solidFill>
                  <a:srgbClr val="34A853"/>
                </a:solidFill>
                <a:latin typeface="Open Sans"/>
                <a:ea typeface="Open Sans"/>
                <a:cs typeface="Open Sans"/>
                <a:sym typeface="Open Sans"/>
              </a:rPr>
              <a:t>Antes del estudio de usabilidad</a:t>
            </a:r>
            <a:endParaRPr sz="1200" dirty="0">
              <a:solidFill>
                <a:srgbClr val="34A853"/>
              </a:solidFill>
              <a:latin typeface="Open Sans"/>
              <a:ea typeface="Open Sans"/>
              <a:cs typeface="Open Sans"/>
              <a:sym typeface="Open Sans"/>
            </a:endParaRPr>
          </a:p>
          <a:p>
            <a:pPr marL="0" lvl="0" indent="0" algn="l" rtl="0">
              <a:spcBef>
                <a:spcPts val="0"/>
              </a:spcBef>
              <a:spcAft>
                <a:spcPts val="0"/>
              </a:spcAft>
              <a:buNone/>
            </a:pPr>
            <a:endParaRPr dirty="0">
              <a:solidFill>
                <a:srgbClr val="1967D2"/>
              </a:solidFill>
            </a:endParaRPr>
          </a:p>
        </p:txBody>
      </p:sp>
      <p:sp>
        <p:nvSpPr>
          <p:cNvPr id="329" name="Google Shape;329;p57"/>
          <p:cNvSpPr txBox="1"/>
          <p:nvPr/>
        </p:nvSpPr>
        <p:spPr>
          <a:xfrm>
            <a:off x="6155813" y="526554"/>
            <a:ext cx="2920800" cy="585000"/>
          </a:xfrm>
          <a:prstGeom prst="rect">
            <a:avLst/>
          </a:prstGeom>
          <a:noFill/>
          <a:ln>
            <a:noFill/>
          </a:ln>
        </p:spPr>
        <p:txBody>
          <a:bodyPr spcFirstLastPara="1" wrap="square" lIns="91425" tIns="91425" rIns="91425" bIns="91425" rtlCol="0" anchor="t" anchorCtr="0">
            <a:spAutoFit/>
          </a:bodyPr>
          <a:lstStyle/>
          <a:p>
            <a:pPr marL="0" lvl="0" indent="0" algn="ctr" rtl="0">
              <a:spcBef>
                <a:spcPts val="0"/>
              </a:spcBef>
              <a:spcAft>
                <a:spcPts val="0"/>
              </a:spcAft>
              <a:buNone/>
            </a:pPr>
            <a:r>
              <a:rPr lang="es" sz="1200" dirty="0">
                <a:solidFill>
                  <a:srgbClr val="34A853"/>
                </a:solidFill>
                <a:latin typeface="Open Sans"/>
                <a:ea typeface="Open Sans"/>
                <a:cs typeface="Open Sans"/>
                <a:sym typeface="Open Sans"/>
              </a:rPr>
              <a:t>Después del estudio de usabilidad</a:t>
            </a:r>
            <a:endParaRPr sz="1200" dirty="0">
              <a:solidFill>
                <a:srgbClr val="34A853"/>
              </a:solidFill>
              <a:latin typeface="Open Sans"/>
              <a:ea typeface="Open Sans"/>
              <a:cs typeface="Open Sans"/>
              <a:sym typeface="Open Sans"/>
            </a:endParaRPr>
          </a:p>
          <a:p>
            <a:pPr marL="0" lvl="0" indent="0" algn="l" rtl="0">
              <a:spcBef>
                <a:spcPts val="0"/>
              </a:spcBef>
              <a:spcAft>
                <a:spcPts val="0"/>
              </a:spcAft>
              <a:buNone/>
            </a:pPr>
            <a:endParaRPr dirty="0">
              <a:solidFill>
                <a:srgbClr val="1967D2"/>
              </a:solidFill>
            </a:endParaRPr>
          </a:p>
        </p:txBody>
      </p:sp>
      <p:pic>
        <p:nvPicPr>
          <p:cNvPr id="3" name="Imagen 2">
            <a:extLst>
              <a:ext uri="{FF2B5EF4-FFF2-40B4-BE49-F238E27FC236}">
                <a16:creationId xmlns:a16="http://schemas.microsoft.com/office/drawing/2014/main" id="{61510D99-01EF-4A2B-ABF1-348EEEE6DE2E}"/>
              </a:ext>
            </a:extLst>
          </p:cNvPr>
          <p:cNvPicPr>
            <a:picLocks noChangeAspect="1"/>
          </p:cNvPicPr>
          <p:nvPr/>
        </p:nvPicPr>
        <p:blipFill>
          <a:blip r:embed="rId3"/>
          <a:stretch>
            <a:fillRect/>
          </a:stretch>
        </p:blipFill>
        <p:spPr>
          <a:xfrm>
            <a:off x="6591524" y="819054"/>
            <a:ext cx="2199822" cy="4342166"/>
          </a:xfrm>
          <a:prstGeom prst="rect">
            <a:avLst/>
          </a:prstGeom>
        </p:spPr>
      </p:pic>
      <p:pic>
        <p:nvPicPr>
          <p:cNvPr id="6" name="Imagen 5">
            <a:extLst>
              <a:ext uri="{FF2B5EF4-FFF2-40B4-BE49-F238E27FC236}">
                <a16:creationId xmlns:a16="http://schemas.microsoft.com/office/drawing/2014/main" id="{A2929CAA-639E-4ED9-8891-A15706F81439}"/>
              </a:ext>
            </a:extLst>
          </p:cNvPr>
          <p:cNvPicPr>
            <a:picLocks noChangeAspect="1"/>
          </p:cNvPicPr>
          <p:nvPr/>
        </p:nvPicPr>
        <p:blipFill>
          <a:blip r:embed="rId4"/>
          <a:stretch>
            <a:fillRect/>
          </a:stretch>
        </p:blipFill>
        <p:spPr>
          <a:xfrm>
            <a:off x="3492614" y="836805"/>
            <a:ext cx="2199823" cy="4306696"/>
          </a:xfrm>
          <a:prstGeom prst="rect">
            <a:avLst/>
          </a:prstGeom>
        </p:spPr>
      </p:pic>
    </p:spTree>
    <p:extLst>
      <p:ext uri="{BB962C8B-B14F-4D97-AF65-F5344CB8AC3E}">
        <p14:creationId xmlns:p14="http://schemas.microsoft.com/office/powerpoint/2010/main" val="30994044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35"/>
        <p:cNvGrpSpPr/>
        <p:nvPr/>
      </p:nvGrpSpPr>
      <p:grpSpPr>
        <a:xfrm>
          <a:off x="0" y="0"/>
          <a:ext cx="0" cy="0"/>
          <a:chOff x="0" y="0"/>
          <a:chExt cx="0" cy="0"/>
        </a:xfrm>
      </p:grpSpPr>
      <p:sp>
        <p:nvSpPr>
          <p:cNvPr id="336" name="Google Shape;336;p58"/>
          <p:cNvSpPr txBox="1"/>
          <p:nvPr/>
        </p:nvSpPr>
        <p:spPr>
          <a:xfrm>
            <a:off x="553870" y="79481"/>
            <a:ext cx="6797927" cy="553968"/>
          </a:xfrm>
          <a:prstGeom prst="rect">
            <a:avLst/>
          </a:prstGeom>
          <a:noFill/>
          <a:ln>
            <a:noFill/>
          </a:ln>
        </p:spPr>
        <p:txBody>
          <a:bodyPr spcFirstLastPara="1" wrap="square" lIns="0" tIns="91425" rIns="91425" bIns="91425" rtlCol="0" anchor="t" anchorCtr="0">
            <a:spAutoFit/>
          </a:bodyPr>
          <a:lstStyle/>
          <a:p>
            <a:pPr marL="0" lvl="0" indent="0" algn="l" rtl="0">
              <a:spcBef>
                <a:spcPts val="0"/>
              </a:spcBef>
              <a:spcAft>
                <a:spcPts val="0"/>
              </a:spcAft>
              <a:buNone/>
            </a:pPr>
            <a:r>
              <a:rPr lang="es" sz="2400" dirty="0">
                <a:solidFill>
                  <a:srgbClr val="5F6368"/>
                </a:solidFill>
                <a:latin typeface="Open Sans"/>
                <a:ea typeface="Open Sans"/>
                <a:cs typeface="Open Sans"/>
                <a:sym typeface="Open Sans"/>
              </a:rPr>
              <a:t>Maquetas</a:t>
            </a:r>
            <a:endParaRPr sz="2400" dirty="0">
              <a:solidFill>
                <a:srgbClr val="5F6368"/>
              </a:solidFill>
              <a:latin typeface="Open Sans"/>
              <a:ea typeface="Open Sans"/>
              <a:cs typeface="Open Sans"/>
              <a:sym typeface="Open Sans"/>
            </a:endParaRPr>
          </a:p>
        </p:txBody>
      </p:sp>
      <p:pic>
        <p:nvPicPr>
          <p:cNvPr id="4" name="Imagen 3">
            <a:extLst>
              <a:ext uri="{FF2B5EF4-FFF2-40B4-BE49-F238E27FC236}">
                <a16:creationId xmlns:a16="http://schemas.microsoft.com/office/drawing/2014/main" id="{718DE2EC-C272-471A-89C8-7063F2C7EF81}"/>
              </a:ext>
            </a:extLst>
          </p:cNvPr>
          <p:cNvPicPr>
            <a:picLocks noChangeAspect="1"/>
          </p:cNvPicPr>
          <p:nvPr/>
        </p:nvPicPr>
        <p:blipFill>
          <a:blip r:embed="rId3"/>
          <a:stretch>
            <a:fillRect/>
          </a:stretch>
        </p:blipFill>
        <p:spPr>
          <a:xfrm>
            <a:off x="121924" y="944880"/>
            <a:ext cx="2132151" cy="4198620"/>
          </a:xfrm>
          <a:prstGeom prst="rect">
            <a:avLst/>
          </a:prstGeom>
        </p:spPr>
      </p:pic>
      <p:pic>
        <p:nvPicPr>
          <p:cNvPr id="10" name="Imagen 9">
            <a:extLst>
              <a:ext uri="{FF2B5EF4-FFF2-40B4-BE49-F238E27FC236}">
                <a16:creationId xmlns:a16="http://schemas.microsoft.com/office/drawing/2014/main" id="{A85D4ECC-DDED-48D9-A327-6389E4D9E47E}"/>
              </a:ext>
            </a:extLst>
          </p:cNvPr>
          <p:cNvPicPr>
            <a:picLocks noChangeAspect="1"/>
          </p:cNvPicPr>
          <p:nvPr/>
        </p:nvPicPr>
        <p:blipFill>
          <a:blip r:embed="rId4"/>
          <a:stretch>
            <a:fillRect/>
          </a:stretch>
        </p:blipFill>
        <p:spPr>
          <a:xfrm>
            <a:off x="2375789" y="944880"/>
            <a:ext cx="2122046" cy="4198620"/>
          </a:xfrm>
          <a:prstGeom prst="rect">
            <a:avLst/>
          </a:prstGeom>
        </p:spPr>
      </p:pic>
      <p:pic>
        <p:nvPicPr>
          <p:cNvPr id="11" name="Imagen 10">
            <a:extLst>
              <a:ext uri="{FF2B5EF4-FFF2-40B4-BE49-F238E27FC236}">
                <a16:creationId xmlns:a16="http://schemas.microsoft.com/office/drawing/2014/main" id="{DB8F6F13-0576-4A99-83E6-D7DB28C9CAE7}"/>
              </a:ext>
            </a:extLst>
          </p:cNvPr>
          <p:cNvPicPr>
            <a:picLocks noChangeAspect="1"/>
          </p:cNvPicPr>
          <p:nvPr/>
        </p:nvPicPr>
        <p:blipFill>
          <a:blip r:embed="rId5"/>
          <a:stretch>
            <a:fillRect/>
          </a:stretch>
        </p:blipFill>
        <p:spPr>
          <a:xfrm>
            <a:off x="4646166" y="927160"/>
            <a:ext cx="2136076" cy="4216340"/>
          </a:xfrm>
          <a:prstGeom prst="rect">
            <a:avLst/>
          </a:prstGeom>
        </p:spPr>
      </p:pic>
      <p:pic>
        <p:nvPicPr>
          <p:cNvPr id="8" name="Imagen 7">
            <a:extLst>
              <a:ext uri="{FF2B5EF4-FFF2-40B4-BE49-F238E27FC236}">
                <a16:creationId xmlns:a16="http://schemas.microsoft.com/office/drawing/2014/main" id="{085E52D8-E613-4922-87AB-4E23C86B3573}"/>
              </a:ext>
            </a:extLst>
          </p:cNvPr>
          <p:cNvPicPr>
            <a:picLocks noChangeAspect="1"/>
          </p:cNvPicPr>
          <p:nvPr/>
        </p:nvPicPr>
        <p:blipFill>
          <a:blip r:embed="rId6"/>
          <a:stretch>
            <a:fillRect/>
          </a:stretch>
        </p:blipFill>
        <p:spPr>
          <a:xfrm>
            <a:off x="6971106" y="847679"/>
            <a:ext cx="2151297" cy="421634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7E8E2"/>
        </a:solidFill>
        <a:effectLst/>
      </p:bgPr>
    </p:bg>
    <p:spTree>
      <p:nvGrpSpPr>
        <p:cNvPr id="1" name="Shape 348"/>
        <p:cNvGrpSpPr/>
        <p:nvPr/>
      </p:nvGrpSpPr>
      <p:grpSpPr>
        <a:xfrm>
          <a:off x="0" y="0"/>
          <a:ext cx="0" cy="0"/>
          <a:chOff x="0" y="0"/>
          <a:chExt cx="0" cy="0"/>
        </a:xfrm>
      </p:grpSpPr>
      <p:sp>
        <p:nvSpPr>
          <p:cNvPr id="350" name="Google Shape;350;p59"/>
          <p:cNvSpPr txBox="1"/>
          <p:nvPr/>
        </p:nvSpPr>
        <p:spPr>
          <a:xfrm>
            <a:off x="208186" y="-23580"/>
            <a:ext cx="7000800" cy="609367"/>
          </a:xfrm>
          <a:prstGeom prst="rect">
            <a:avLst/>
          </a:prstGeom>
          <a:noFill/>
          <a:ln>
            <a:noFill/>
          </a:ln>
        </p:spPr>
        <p:txBody>
          <a:bodyPr spcFirstLastPara="1" wrap="square" lIns="0" tIns="91425" rIns="91425" bIns="91425" rtlCol="0" anchor="t" anchorCtr="0">
            <a:spAutoFit/>
          </a:bodyPr>
          <a:lstStyle/>
          <a:p>
            <a:pPr marL="0" lvl="0" indent="0" algn="l" rtl="0">
              <a:lnSpc>
                <a:spcPct val="115000"/>
              </a:lnSpc>
              <a:spcBef>
                <a:spcPts val="0"/>
              </a:spcBef>
              <a:spcAft>
                <a:spcPts val="0"/>
              </a:spcAft>
              <a:buNone/>
            </a:pPr>
            <a:r>
              <a:rPr lang="es" sz="2400" dirty="0">
                <a:solidFill>
                  <a:srgbClr val="5F6368"/>
                </a:solidFill>
                <a:latin typeface="Open Sans"/>
                <a:ea typeface="Open Sans"/>
                <a:cs typeface="Open Sans"/>
                <a:sym typeface="Open Sans"/>
              </a:rPr>
              <a:t>Alta fidelidad</a:t>
            </a:r>
            <a:r>
              <a:rPr lang="en" sz="2400" dirty="0">
                <a:solidFill>
                  <a:srgbClr val="5F6368"/>
                </a:solidFill>
                <a:latin typeface="Open Sans"/>
                <a:ea typeface="Open Sans"/>
                <a:cs typeface="Open Sans"/>
                <a:sym typeface="Open Sans"/>
              </a:rPr>
              <a:t> </a:t>
            </a:r>
            <a:r>
              <a:rPr lang="es" sz="2400" dirty="0">
                <a:solidFill>
                  <a:srgbClr val="5F6368"/>
                </a:solidFill>
                <a:latin typeface="Open Sans"/>
                <a:ea typeface="Open Sans"/>
                <a:cs typeface="Open Sans"/>
                <a:sym typeface="Open Sans"/>
              </a:rPr>
              <a:t>prototipo App</a:t>
            </a:r>
            <a:endParaRPr sz="2400" dirty="0">
              <a:solidFill>
                <a:srgbClr val="5F6368"/>
              </a:solidFill>
              <a:latin typeface="Open Sans"/>
              <a:ea typeface="Open Sans"/>
              <a:cs typeface="Open Sans"/>
              <a:sym typeface="Open Sans"/>
            </a:endParaRPr>
          </a:p>
        </p:txBody>
      </p:sp>
      <p:sp>
        <p:nvSpPr>
          <p:cNvPr id="351" name="Google Shape;351;p59"/>
          <p:cNvSpPr txBox="1"/>
          <p:nvPr/>
        </p:nvSpPr>
        <p:spPr>
          <a:xfrm>
            <a:off x="144881" y="807138"/>
            <a:ext cx="2359168" cy="1477297"/>
          </a:xfrm>
          <a:prstGeom prst="rect">
            <a:avLst/>
          </a:prstGeom>
          <a:noFill/>
          <a:ln>
            <a:noFill/>
          </a:ln>
        </p:spPr>
        <p:txBody>
          <a:bodyPr spcFirstLastPara="1" wrap="square" lIns="0" tIns="91425" rIns="91425" bIns="91425" rtlCol="0" anchor="t" anchorCtr="0">
            <a:spAutoFit/>
          </a:bodyPr>
          <a:lstStyle/>
          <a:p>
            <a:pPr marL="0" lvl="0" indent="0" algn="l" rtl="0">
              <a:lnSpc>
                <a:spcPct val="150000"/>
              </a:lnSpc>
              <a:spcBef>
                <a:spcPts val="0"/>
              </a:spcBef>
              <a:spcAft>
                <a:spcPts val="0"/>
              </a:spcAft>
              <a:buNone/>
            </a:pPr>
            <a:r>
              <a:rPr lang="es-ES" dirty="0">
                <a:solidFill>
                  <a:schemeClr val="bg1"/>
                </a:solidFill>
                <a:latin typeface="Open Sans"/>
                <a:ea typeface="Open Sans"/>
                <a:cs typeface="Open Sans"/>
                <a:sym typeface="Open Sans"/>
              </a:rPr>
              <a:t>Link:</a:t>
            </a:r>
          </a:p>
          <a:p>
            <a:pPr marL="0" lvl="0" indent="0" algn="l" rtl="0">
              <a:lnSpc>
                <a:spcPct val="150000"/>
              </a:lnSpc>
              <a:spcBef>
                <a:spcPts val="0"/>
              </a:spcBef>
              <a:spcAft>
                <a:spcPts val="0"/>
              </a:spcAft>
              <a:buNone/>
            </a:pPr>
            <a:r>
              <a:rPr lang="es-419" sz="1400" dirty="0">
                <a:solidFill>
                  <a:schemeClr val="bg1"/>
                </a:solidFill>
                <a:latin typeface="Open Sans"/>
                <a:ea typeface="Open Sans"/>
                <a:cs typeface="Open Sans"/>
                <a:sym typeface="Open Sans"/>
              </a:rPr>
              <a:t>Ver el </a:t>
            </a:r>
            <a:r>
              <a:rPr lang="es-419" sz="1400" u="sng" dirty="0">
                <a:solidFill>
                  <a:schemeClr val="accent4">
                    <a:lumMod val="40000"/>
                    <a:lumOff val="60000"/>
                  </a:schemeClr>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prototipo de alta fidelidad</a:t>
            </a:r>
            <a:r>
              <a:rPr lang="es-419" sz="1400" dirty="0">
                <a:solidFill>
                  <a:schemeClr val="accent4">
                    <a:lumMod val="40000"/>
                    <a:lumOff val="60000"/>
                  </a:schemeClr>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 </a:t>
            </a:r>
            <a:r>
              <a:rPr lang="es-419" sz="1400" dirty="0">
                <a:solidFill>
                  <a:schemeClr val="bg1"/>
                </a:solidFill>
                <a:latin typeface="Open Sans"/>
                <a:ea typeface="Open Sans"/>
                <a:cs typeface="Open Sans"/>
                <a:sym typeface="Open Sans"/>
              </a:rPr>
              <a:t>de </a:t>
            </a:r>
            <a:r>
              <a:rPr lang="es-419" sz="1400" dirty="0" err="1">
                <a:solidFill>
                  <a:schemeClr val="bg1"/>
                </a:solidFill>
                <a:latin typeface="Open Sans"/>
                <a:ea typeface="Open Sans"/>
                <a:cs typeface="Open Sans"/>
                <a:sym typeface="Open Sans"/>
              </a:rPr>
              <a:t>My</a:t>
            </a:r>
            <a:r>
              <a:rPr lang="es-419" sz="1400" dirty="0">
                <a:solidFill>
                  <a:schemeClr val="bg1"/>
                </a:solidFill>
                <a:latin typeface="Open Sans"/>
                <a:ea typeface="Open Sans"/>
                <a:cs typeface="Open Sans"/>
                <a:sym typeface="Open Sans"/>
              </a:rPr>
              <a:t> </a:t>
            </a:r>
            <a:r>
              <a:rPr lang="es-419" sz="1400" dirty="0" err="1">
                <a:solidFill>
                  <a:schemeClr val="bg1"/>
                </a:solidFill>
                <a:latin typeface="Open Sans"/>
                <a:ea typeface="Open Sans"/>
                <a:cs typeface="Open Sans"/>
                <a:sym typeface="Open Sans"/>
              </a:rPr>
              <a:t>Finance</a:t>
            </a:r>
            <a:endParaRPr lang="es-419" sz="1400" u="sng" dirty="0">
              <a:solidFill>
                <a:schemeClr val="bg1"/>
              </a:solidFill>
              <a:latin typeface="Open Sans"/>
              <a:ea typeface="Open Sans"/>
              <a:cs typeface="Open Sans"/>
              <a:sym typeface="Open Sans"/>
            </a:endParaRPr>
          </a:p>
          <a:p>
            <a:pPr marL="0" lvl="0" indent="0" algn="l" rtl="0">
              <a:lnSpc>
                <a:spcPct val="150000"/>
              </a:lnSpc>
              <a:spcBef>
                <a:spcPts val="0"/>
              </a:spcBef>
              <a:spcAft>
                <a:spcPts val="0"/>
              </a:spcAft>
              <a:buNone/>
            </a:pPr>
            <a:endParaRPr lang="es-ES" dirty="0">
              <a:latin typeface="Open Sans"/>
              <a:ea typeface="Open Sans"/>
              <a:cs typeface="Open Sans"/>
              <a:sym typeface="Open Sans"/>
            </a:endParaRPr>
          </a:p>
        </p:txBody>
      </p:sp>
      <p:pic>
        <p:nvPicPr>
          <p:cNvPr id="3" name="Imagen 2">
            <a:extLst>
              <a:ext uri="{FF2B5EF4-FFF2-40B4-BE49-F238E27FC236}">
                <a16:creationId xmlns:a16="http://schemas.microsoft.com/office/drawing/2014/main" id="{E234A3A1-F988-40A2-8555-10CA4FCB1057}"/>
              </a:ext>
            </a:extLst>
          </p:cNvPr>
          <p:cNvPicPr>
            <a:picLocks noChangeAspect="1"/>
          </p:cNvPicPr>
          <p:nvPr/>
        </p:nvPicPr>
        <p:blipFill rotWithShape="1">
          <a:blip r:embed="rId4"/>
          <a:srcRect l="44461" t="5449" r="32154" b="5128"/>
          <a:stretch/>
        </p:blipFill>
        <p:spPr>
          <a:xfrm>
            <a:off x="4853355" y="-23580"/>
            <a:ext cx="2771334" cy="51435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50" name="Google Shape;350;p59"/>
          <p:cNvSpPr txBox="1"/>
          <p:nvPr/>
        </p:nvSpPr>
        <p:spPr>
          <a:xfrm>
            <a:off x="208186" y="-23580"/>
            <a:ext cx="7000800" cy="609367"/>
          </a:xfrm>
          <a:prstGeom prst="rect">
            <a:avLst/>
          </a:prstGeom>
          <a:noFill/>
          <a:ln>
            <a:noFill/>
          </a:ln>
        </p:spPr>
        <p:txBody>
          <a:bodyPr spcFirstLastPara="1" wrap="square" lIns="0" tIns="91425" rIns="91425" bIns="91425" rtlCol="0" anchor="t" anchorCtr="0">
            <a:spAutoFit/>
          </a:bodyPr>
          <a:lstStyle/>
          <a:p>
            <a:pPr marL="0" lvl="0" indent="0" algn="l" rtl="0">
              <a:lnSpc>
                <a:spcPct val="115000"/>
              </a:lnSpc>
              <a:spcBef>
                <a:spcPts val="0"/>
              </a:spcBef>
              <a:spcAft>
                <a:spcPts val="0"/>
              </a:spcAft>
              <a:buNone/>
            </a:pPr>
            <a:r>
              <a:rPr lang="es" sz="2400" dirty="0">
                <a:solidFill>
                  <a:srgbClr val="5F6368"/>
                </a:solidFill>
                <a:latin typeface="Open Sans"/>
                <a:ea typeface="Open Sans"/>
                <a:cs typeface="Open Sans"/>
                <a:sym typeface="Open Sans"/>
              </a:rPr>
              <a:t>Alta fidelidad</a:t>
            </a:r>
            <a:r>
              <a:rPr lang="en" sz="2400" dirty="0">
                <a:solidFill>
                  <a:srgbClr val="5F6368"/>
                </a:solidFill>
                <a:latin typeface="Open Sans"/>
                <a:ea typeface="Open Sans"/>
                <a:cs typeface="Open Sans"/>
                <a:sym typeface="Open Sans"/>
              </a:rPr>
              <a:t> </a:t>
            </a:r>
            <a:r>
              <a:rPr lang="es" sz="2400" dirty="0">
                <a:solidFill>
                  <a:srgbClr val="5F6368"/>
                </a:solidFill>
                <a:latin typeface="Open Sans"/>
                <a:ea typeface="Open Sans"/>
                <a:cs typeface="Open Sans"/>
                <a:sym typeface="Open Sans"/>
              </a:rPr>
              <a:t>prototipo Web</a:t>
            </a:r>
            <a:endParaRPr sz="2400" dirty="0">
              <a:solidFill>
                <a:srgbClr val="5F6368"/>
              </a:solidFill>
              <a:latin typeface="Open Sans"/>
              <a:ea typeface="Open Sans"/>
              <a:cs typeface="Open Sans"/>
              <a:sym typeface="Open Sans"/>
            </a:endParaRPr>
          </a:p>
        </p:txBody>
      </p:sp>
      <p:sp>
        <p:nvSpPr>
          <p:cNvPr id="351" name="Google Shape;351;p59"/>
          <p:cNvSpPr txBox="1"/>
          <p:nvPr/>
        </p:nvSpPr>
        <p:spPr>
          <a:xfrm>
            <a:off x="144881" y="807138"/>
            <a:ext cx="2359168" cy="1477297"/>
          </a:xfrm>
          <a:prstGeom prst="rect">
            <a:avLst/>
          </a:prstGeom>
          <a:noFill/>
          <a:ln>
            <a:noFill/>
          </a:ln>
        </p:spPr>
        <p:txBody>
          <a:bodyPr spcFirstLastPara="1" wrap="square" lIns="0" tIns="91425" rIns="91425" bIns="91425" rtlCol="0" anchor="t" anchorCtr="0">
            <a:spAutoFit/>
          </a:bodyPr>
          <a:lstStyle/>
          <a:p>
            <a:pPr marL="0" lvl="0" indent="0" algn="l" rtl="0">
              <a:lnSpc>
                <a:spcPct val="150000"/>
              </a:lnSpc>
              <a:spcBef>
                <a:spcPts val="0"/>
              </a:spcBef>
              <a:spcAft>
                <a:spcPts val="0"/>
              </a:spcAft>
              <a:buNone/>
            </a:pPr>
            <a:r>
              <a:rPr lang="es-ES" dirty="0">
                <a:solidFill>
                  <a:schemeClr val="bg1"/>
                </a:solidFill>
                <a:latin typeface="Open Sans"/>
                <a:ea typeface="Open Sans"/>
                <a:cs typeface="Open Sans"/>
                <a:sym typeface="Open Sans"/>
              </a:rPr>
              <a:t>Link:</a:t>
            </a:r>
          </a:p>
          <a:p>
            <a:pPr marL="0" lvl="0" indent="0" algn="l" rtl="0">
              <a:lnSpc>
                <a:spcPct val="150000"/>
              </a:lnSpc>
              <a:spcBef>
                <a:spcPts val="0"/>
              </a:spcBef>
              <a:spcAft>
                <a:spcPts val="0"/>
              </a:spcAft>
              <a:buNone/>
            </a:pPr>
            <a:r>
              <a:rPr lang="es-419" sz="1400" dirty="0">
                <a:solidFill>
                  <a:schemeClr val="bg1"/>
                </a:solidFill>
                <a:latin typeface="Open Sans"/>
                <a:ea typeface="Open Sans"/>
                <a:cs typeface="Open Sans"/>
                <a:sym typeface="Open Sans"/>
              </a:rPr>
              <a:t>Ver el </a:t>
            </a:r>
            <a:r>
              <a:rPr lang="es-419" sz="1400" u="sng" dirty="0">
                <a:solidFill>
                  <a:schemeClr val="accent4">
                    <a:lumMod val="40000"/>
                    <a:lumOff val="60000"/>
                  </a:schemeClr>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prototipo de alta fidelidad</a:t>
            </a:r>
            <a:r>
              <a:rPr lang="es-419" sz="1400" dirty="0">
                <a:solidFill>
                  <a:schemeClr val="accent4">
                    <a:lumMod val="40000"/>
                    <a:lumOff val="60000"/>
                  </a:schemeClr>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 </a:t>
            </a:r>
            <a:r>
              <a:rPr lang="es-419" sz="1400" dirty="0">
                <a:solidFill>
                  <a:schemeClr val="bg1"/>
                </a:solidFill>
                <a:latin typeface="Open Sans"/>
                <a:ea typeface="Open Sans"/>
                <a:cs typeface="Open Sans"/>
                <a:sym typeface="Open Sans"/>
              </a:rPr>
              <a:t>de </a:t>
            </a:r>
            <a:r>
              <a:rPr lang="es-419" sz="1400" dirty="0" err="1">
                <a:solidFill>
                  <a:schemeClr val="bg1"/>
                </a:solidFill>
                <a:latin typeface="Open Sans"/>
                <a:ea typeface="Open Sans"/>
                <a:cs typeface="Open Sans"/>
                <a:sym typeface="Open Sans"/>
              </a:rPr>
              <a:t>My</a:t>
            </a:r>
            <a:r>
              <a:rPr lang="es-419" sz="1400" dirty="0">
                <a:solidFill>
                  <a:schemeClr val="bg1"/>
                </a:solidFill>
                <a:latin typeface="Open Sans"/>
                <a:ea typeface="Open Sans"/>
                <a:cs typeface="Open Sans"/>
                <a:sym typeface="Open Sans"/>
              </a:rPr>
              <a:t> </a:t>
            </a:r>
            <a:r>
              <a:rPr lang="es-419" sz="1400" dirty="0" err="1">
                <a:solidFill>
                  <a:schemeClr val="bg1"/>
                </a:solidFill>
                <a:latin typeface="Open Sans"/>
                <a:ea typeface="Open Sans"/>
                <a:cs typeface="Open Sans"/>
                <a:sym typeface="Open Sans"/>
              </a:rPr>
              <a:t>Finance</a:t>
            </a:r>
            <a:endParaRPr lang="es-419" sz="1400" u="sng" dirty="0">
              <a:solidFill>
                <a:schemeClr val="bg1"/>
              </a:solidFill>
              <a:latin typeface="Open Sans"/>
              <a:ea typeface="Open Sans"/>
              <a:cs typeface="Open Sans"/>
              <a:sym typeface="Open Sans"/>
            </a:endParaRPr>
          </a:p>
          <a:p>
            <a:pPr marL="0" lvl="0" indent="0" algn="l" rtl="0">
              <a:lnSpc>
                <a:spcPct val="150000"/>
              </a:lnSpc>
              <a:spcBef>
                <a:spcPts val="0"/>
              </a:spcBef>
              <a:spcAft>
                <a:spcPts val="0"/>
              </a:spcAft>
              <a:buNone/>
            </a:pPr>
            <a:endParaRPr lang="es-ES" dirty="0">
              <a:latin typeface="Open Sans"/>
              <a:ea typeface="Open Sans"/>
              <a:cs typeface="Open Sans"/>
              <a:sym typeface="Open Sans"/>
            </a:endParaRPr>
          </a:p>
        </p:txBody>
      </p:sp>
      <p:pic>
        <p:nvPicPr>
          <p:cNvPr id="4" name="Imagen 3">
            <a:extLst>
              <a:ext uri="{FF2B5EF4-FFF2-40B4-BE49-F238E27FC236}">
                <a16:creationId xmlns:a16="http://schemas.microsoft.com/office/drawing/2014/main" id="{11E3CE48-EA02-4E27-B30C-2254333AE600}"/>
              </a:ext>
            </a:extLst>
          </p:cNvPr>
          <p:cNvPicPr>
            <a:picLocks noChangeAspect="1"/>
          </p:cNvPicPr>
          <p:nvPr/>
        </p:nvPicPr>
        <p:blipFill rotWithShape="1">
          <a:blip r:embed="rId4"/>
          <a:srcRect l="20154" t="6184" r="7846" b="5565"/>
          <a:stretch/>
        </p:blipFill>
        <p:spPr>
          <a:xfrm>
            <a:off x="2208628" y="618980"/>
            <a:ext cx="6858506" cy="3905539"/>
          </a:xfrm>
          <a:prstGeom prst="rect">
            <a:avLst/>
          </a:prstGeom>
        </p:spPr>
      </p:pic>
    </p:spTree>
    <p:extLst>
      <p:ext uri="{BB962C8B-B14F-4D97-AF65-F5344CB8AC3E}">
        <p14:creationId xmlns:p14="http://schemas.microsoft.com/office/powerpoint/2010/main" val="665141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50" name="Google Shape;350;p59"/>
          <p:cNvSpPr txBox="1"/>
          <p:nvPr/>
        </p:nvSpPr>
        <p:spPr>
          <a:xfrm>
            <a:off x="208186" y="-23580"/>
            <a:ext cx="4363814" cy="1034099"/>
          </a:xfrm>
          <a:prstGeom prst="rect">
            <a:avLst/>
          </a:prstGeom>
          <a:noFill/>
          <a:ln>
            <a:noFill/>
          </a:ln>
        </p:spPr>
        <p:txBody>
          <a:bodyPr spcFirstLastPara="1" wrap="square" lIns="0" tIns="91425" rIns="91425" bIns="91425" rtlCol="0" anchor="t" anchorCtr="0">
            <a:spAutoFit/>
          </a:bodyPr>
          <a:lstStyle/>
          <a:p>
            <a:pPr marL="0" lvl="0" indent="0" algn="l" rtl="0">
              <a:lnSpc>
                <a:spcPct val="115000"/>
              </a:lnSpc>
              <a:spcBef>
                <a:spcPts val="0"/>
              </a:spcBef>
              <a:spcAft>
                <a:spcPts val="0"/>
              </a:spcAft>
              <a:buNone/>
            </a:pPr>
            <a:r>
              <a:rPr lang="es" sz="2400" dirty="0">
                <a:solidFill>
                  <a:srgbClr val="5F6368"/>
                </a:solidFill>
                <a:latin typeface="Open Sans"/>
                <a:ea typeface="Open Sans"/>
                <a:cs typeface="Open Sans"/>
                <a:sym typeface="Open Sans"/>
              </a:rPr>
              <a:t>Alta fidelidad</a:t>
            </a:r>
            <a:r>
              <a:rPr lang="en" sz="2400" dirty="0">
                <a:solidFill>
                  <a:srgbClr val="5F6368"/>
                </a:solidFill>
                <a:latin typeface="Open Sans"/>
                <a:ea typeface="Open Sans"/>
                <a:cs typeface="Open Sans"/>
                <a:sym typeface="Open Sans"/>
              </a:rPr>
              <a:t> </a:t>
            </a:r>
            <a:r>
              <a:rPr lang="es" sz="2400" dirty="0">
                <a:solidFill>
                  <a:srgbClr val="5F6368"/>
                </a:solidFill>
                <a:latin typeface="Open Sans"/>
                <a:ea typeface="Open Sans"/>
                <a:cs typeface="Open Sans"/>
                <a:sym typeface="Open Sans"/>
              </a:rPr>
              <a:t>prototipo Web adaptable</a:t>
            </a:r>
            <a:endParaRPr sz="2400" dirty="0">
              <a:solidFill>
                <a:srgbClr val="5F6368"/>
              </a:solidFill>
              <a:latin typeface="Open Sans"/>
              <a:ea typeface="Open Sans"/>
              <a:cs typeface="Open Sans"/>
              <a:sym typeface="Open Sans"/>
            </a:endParaRPr>
          </a:p>
        </p:txBody>
      </p:sp>
      <p:sp>
        <p:nvSpPr>
          <p:cNvPr id="351" name="Google Shape;351;p59"/>
          <p:cNvSpPr txBox="1"/>
          <p:nvPr/>
        </p:nvSpPr>
        <p:spPr>
          <a:xfrm>
            <a:off x="144881" y="807138"/>
            <a:ext cx="2359168" cy="1477297"/>
          </a:xfrm>
          <a:prstGeom prst="rect">
            <a:avLst/>
          </a:prstGeom>
          <a:noFill/>
          <a:ln>
            <a:noFill/>
          </a:ln>
        </p:spPr>
        <p:txBody>
          <a:bodyPr spcFirstLastPara="1" wrap="square" lIns="0" tIns="91425" rIns="91425" bIns="91425" rtlCol="0" anchor="t" anchorCtr="0">
            <a:spAutoFit/>
          </a:bodyPr>
          <a:lstStyle/>
          <a:p>
            <a:pPr marL="0" lvl="0" indent="0" algn="l" rtl="0">
              <a:lnSpc>
                <a:spcPct val="150000"/>
              </a:lnSpc>
              <a:spcBef>
                <a:spcPts val="0"/>
              </a:spcBef>
              <a:spcAft>
                <a:spcPts val="0"/>
              </a:spcAft>
              <a:buNone/>
            </a:pPr>
            <a:r>
              <a:rPr lang="es-ES" dirty="0">
                <a:solidFill>
                  <a:schemeClr val="bg1"/>
                </a:solidFill>
                <a:latin typeface="Open Sans"/>
                <a:ea typeface="Open Sans"/>
                <a:cs typeface="Open Sans"/>
                <a:sym typeface="Open Sans"/>
              </a:rPr>
              <a:t>Link:</a:t>
            </a:r>
          </a:p>
          <a:p>
            <a:pPr marL="0" lvl="0" indent="0" algn="l" rtl="0">
              <a:lnSpc>
                <a:spcPct val="150000"/>
              </a:lnSpc>
              <a:spcBef>
                <a:spcPts val="0"/>
              </a:spcBef>
              <a:spcAft>
                <a:spcPts val="0"/>
              </a:spcAft>
              <a:buNone/>
            </a:pPr>
            <a:r>
              <a:rPr lang="es-419" sz="1400" dirty="0">
                <a:solidFill>
                  <a:schemeClr val="bg1"/>
                </a:solidFill>
                <a:latin typeface="Open Sans"/>
                <a:ea typeface="Open Sans"/>
                <a:cs typeface="Open Sans"/>
                <a:sym typeface="Open Sans"/>
              </a:rPr>
              <a:t>Ver el </a:t>
            </a:r>
            <a:r>
              <a:rPr lang="es-419" sz="1400" u="sng" dirty="0">
                <a:solidFill>
                  <a:schemeClr val="accent4">
                    <a:lumMod val="40000"/>
                    <a:lumOff val="60000"/>
                  </a:schemeClr>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prototipo de alta fidelidad</a:t>
            </a:r>
            <a:r>
              <a:rPr lang="es-419" sz="1400" dirty="0">
                <a:solidFill>
                  <a:schemeClr val="accent4">
                    <a:lumMod val="40000"/>
                    <a:lumOff val="60000"/>
                  </a:schemeClr>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 </a:t>
            </a:r>
            <a:r>
              <a:rPr lang="es-419" sz="1400" dirty="0">
                <a:solidFill>
                  <a:schemeClr val="bg1"/>
                </a:solidFill>
                <a:latin typeface="Open Sans"/>
                <a:ea typeface="Open Sans"/>
                <a:cs typeface="Open Sans"/>
                <a:sym typeface="Open Sans"/>
              </a:rPr>
              <a:t>de </a:t>
            </a:r>
            <a:r>
              <a:rPr lang="es-419" sz="1400" dirty="0" err="1">
                <a:solidFill>
                  <a:schemeClr val="bg1"/>
                </a:solidFill>
                <a:latin typeface="Open Sans"/>
                <a:ea typeface="Open Sans"/>
                <a:cs typeface="Open Sans"/>
                <a:sym typeface="Open Sans"/>
              </a:rPr>
              <a:t>My</a:t>
            </a:r>
            <a:r>
              <a:rPr lang="es-419" sz="1400" dirty="0">
                <a:solidFill>
                  <a:schemeClr val="bg1"/>
                </a:solidFill>
                <a:latin typeface="Open Sans"/>
                <a:ea typeface="Open Sans"/>
                <a:cs typeface="Open Sans"/>
                <a:sym typeface="Open Sans"/>
              </a:rPr>
              <a:t> </a:t>
            </a:r>
            <a:r>
              <a:rPr lang="es-419" sz="1400" dirty="0" err="1">
                <a:solidFill>
                  <a:schemeClr val="bg1"/>
                </a:solidFill>
                <a:latin typeface="Open Sans"/>
                <a:ea typeface="Open Sans"/>
                <a:cs typeface="Open Sans"/>
                <a:sym typeface="Open Sans"/>
              </a:rPr>
              <a:t>Finance</a:t>
            </a:r>
            <a:endParaRPr lang="es-419" sz="1400" u="sng" dirty="0">
              <a:solidFill>
                <a:schemeClr val="bg1"/>
              </a:solidFill>
              <a:latin typeface="Open Sans"/>
              <a:ea typeface="Open Sans"/>
              <a:cs typeface="Open Sans"/>
              <a:sym typeface="Open Sans"/>
            </a:endParaRPr>
          </a:p>
          <a:p>
            <a:pPr marL="0" lvl="0" indent="0" algn="l" rtl="0">
              <a:lnSpc>
                <a:spcPct val="150000"/>
              </a:lnSpc>
              <a:spcBef>
                <a:spcPts val="0"/>
              </a:spcBef>
              <a:spcAft>
                <a:spcPts val="0"/>
              </a:spcAft>
              <a:buNone/>
            </a:pPr>
            <a:endParaRPr lang="es-ES" dirty="0">
              <a:latin typeface="Open Sans"/>
              <a:ea typeface="Open Sans"/>
              <a:cs typeface="Open Sans"/>
              <a:sym typeface="Open Sans"/>
            </a:endParaRPr>
          </a:p>
        </p:txBody>
      </p:sp>
      <p:pic>
        <p:nvPicPr>
          <p:cNvPr id="4" name="Imagen 3">
            <a:extLst>
              <a:ext uri="{FF2B5EF4-FFF2-40B4-BE49-F238E27FC236}">
                <a16:creationId xmlns:a16="http://schemas.microsoft.com/office/drawing/2014/main" id="{44E98F01-D383-453A-9CD1-338D4693AEAC}"/>
              </a:ext>
            </a:extLst>
          </p:cNvPr>
          <p:cNvPicPr>
            <a:picLocks noChangeAspect="1"/>
          </p:cNvPicPr>
          <p:nvPr/>
        </p:nvPicPr>
        <p:blipFill rotWithShape="1">
          <a:blip r:embed="rId4"/>
          <a:srcRect l="45077" t="7178" r="32538" b="7716"/>
          <a:stretch/>
        </p:blipFill>
        <p:spPr>
          <a:xfrm>
            <a:off x="4909625" y="167697"/>
            <a:ext cx="2722098" cy="4808105"/>
          </a:xfrm>
          <a:prstGeom prst="rect">
            <a:avLst/>
          </a:prstGeom>
        </p:spPr>
      </p:pic>
    </p:spTree>
    <p:extLst>
      <p:ext uri="{BB962C8B-B14F-4D97-AF65-F5344CB8AC3E}">
        <p14:creationId xmlns:p14="http://schemas.microsoft.com/office/powerpoint/2010/main" val="31958078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7E8E2"/>
        </a:solidFill>
        <a:effectLst/>
      </p:bgPr>
    </p:bg>
    <p:spTree>
      <p:nvGrpSpPr>
        <p:cNvPr id="1" name="Shape 356"/>
        <p:cNvGrpSpPr/>
        <p:nvPr/>
      </p:nvGrpSpPr>
      <p:grpSpPr>
        <a:xfrm>
          <a:off x="0" y="0"/>
          <a:ext cx="0" cy="0"/>
          <a:chOff x="0" y="0"/>
          <a:chExt cx="0" cy="0"/>
        </a:xfrm>
      </p:grpSpPr>
      <p:sp>
        <p:nvSpPr>
          <p:cNvPr id="357" name="Google Shape;357;p60"/>
          <p:cNvSpPr txBox="1"/>
          <p:nvPr/>
        </p:nvSpPr>
        <p:spPr>
          <a:xfrm>
            <a:off x="517675" y="524350"/>
            <a:ext cx="7000800" cy="554100"/>
          </a:xfrm>
          <a:prstGeom prst="rect">
            <a:avLst/>
          </a:prstGeom>
          <a:noFill/>
          <a:ln>
            <a:noFill/>
          </a:ln>
        </p:spPr>
        <p:txBody>
          <a:bodyPr spcFirstLastPara="1" wrap="square" lIns="0" tIns="91425" rIns="91425" bIns="91425" rtlCol="0" anchor="t" anchorCtr="0">
            <a:spAutoFit/>
          </a:bodyPr>
          <a:lstStyle/>
          <a:p>
            <a:pPr marL="0" lvl="0" indent="0" algn="l" rtl="0">
              <a:spcBef>
                <a:spcPts val="0"/>
              </a:spcBef>
              <a:spcAft>
                <a:spcPts val="0"/>
              </a:spcAft>
              <a:buNone/>
            </a:pPr>
            <a:r>
              <a:rPr lang="es" sz="2400">
                <a:solidFill>
                  <a:srgbClr val="5F6368"/>
                </a:solidFill>
                <a:latin typeface="Open Sans"/>
                <a:ea typeface="Open Sans"/>
                <a:cs typeface="Open Sans"/>
                <a:sym typeface="Open Sans"/>
              </a:rPr>
              <a:t>Consideraciones de accesibilidad</a:t>
            </a:r>
            <a:endParaRPr sz="2400">
              <a:solidFill>
                <a:srgbClr val="5F6368"/>
              </a:solidFill>
              <a:latin typeface="Open Sans"/>
              <a:ea typeface="Open Sans"/>
              <a:cs typeface="Open Sans"/>
              <a:sym typeface="Open Sans"/>
            </a:endParaRPr>
          </a:p>
        </p:txBody>
      </p:sp>
      <p:sp>
        <p:nvSpPr>
          <p:cNvPr id="358" name="Google Shape;358;p60"/>
          <p:cNvSpPr/>
          <p:nvPr/>
        </p:nvSpPr>
        <p:spPr>
          <a:xfrm>
            <a:off x="2212832" y="1316804"/>
            <a:ext cx="2436300" cy="3174300"/>
          </a:xfrm>
          <a:prstGeom prst="rect">
            <a:avLst/>
          </a:prstGeom>
          <a:solidFill>
            <a:srgbClr val="F8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59" name="Google Shape;359;p60"/>
          <p:cNvSpPr txBox="1"/>
          <p:nvPr/>
        </p:nvSpPr>
        <p:spPr>
          <a:xfrm>
            <a:off x="2406482" y="1910766"/>
            <a:ext cx="2049000" cy="1034099"/>
          </a:xfrm>
          <a:prstGeom prst="rect">
            <a:avLst/>
          </a:prstGeom>
          <a:noFill/>
          <a:ln>
            <a:noFill/>
          </a:ln>
        </p:spPr>
        <p:txBody>
          <a:bodyPr spcFirstLastPara="1" wrap="square" lIns="91425" tIns="91425" rIns="91425" bIns="91425" rtlCol="0" anchor="t" anchorCtr="0">
            <a:spAutoFit/>
          </a:bodyPr>
          <a:lstStyle/>
          <a:p>
            <a:pPr algn="ctr">
              <a:lnSpc>
                <a:spcPct val="115000"/>
              </a:lnSpc>
            </a:pPr>
            <a:r>
              <a:rPr lang="es-419" sz="1200" dirty="0">
                <a:solidFill>
                  <a:schemeClr val="tx1"/>
                </a:solidFill>
                <a:latin typeface="Open Sans"/>
                <a:ea typeface="Open Sans"/>
                <a:cs typeface="Open Sans"/>
                <a:sym typeface="Open Sans"/>
              </a:rPr>
              <a:t>Se agrego una opción de </a:t>
            </a:r>
            <a:r>
              <a:rPr lang="es-419" sz="1200" dirty="0">
                <a:solidFill>
                  <a:schemeClr val="tx1"/>
                </a:solidFill>
                <a:latin typeface="Google Sans"/>
                <a:ea typeface="Open Sans"/>
                <a:cs typeface="Open Sans"/>
                <a:sym typeface="Google Sans"/>
              </a:rPr>
              <a:t>s</a:t>
            </a:r>
            <a:r>
              <a:rPr lang="es-419" sz="1200" dirty="0">
                <a:solidFill>
                  <a:schemeClr val="tx1"/>
                </a:solidFill>
                <a:latin typeface="Google Sans"/>
                <a:ea typeface="Google Sans"/>
                <a:cs typeface="Google Sans"/>
                <a:sym typeface="Google Sans"/>
              </a:rPr>
              <a:t>eleccionar las divisas vigentes en el mercado</a:t>
            </a:r>
          </a:p>
          <a:p>
            <a:pPr marL="0" lvl="0" indent="0" algn="ctr" rtl="0">
              <a:lnSpc>
                <a:spcPct val="115000"/>
              </a:lnSpc>
              <a:spcBef>
                <a:spcPts val="0"/>
              </a:spcBef>
              <a:spcAft>
                <a:spcPts val="0"/>
              </a:spcAft>
              <a:buNone/>
            </a:pPr>
            <a:endParaRPr lang="es-419" sz="1200" dirty="0"/>
          </a:p>
        </p:txBody>
      </p:sp>
      <p:sp>
        <p:nvSpPr>
          <p:cNvPr id="360" name="Google Shape;360;p60"/>
          <p:cNvSpPr/>
          <p:nvPr/>
        </p:nvSpPr>
        <p:spPr>
          <a:xfrm>
            <a:off x="4870432" y="1316804"/>
            <a:ext cx="2436300" cy="3174300"/>
          </a:xfrm>
          <a:prstGeom prst="rect">
            <a:avLst/>
          </a:prstGeom>
          <a:solidFill>
            <a:srgbClr val="F8F9FA"/>
          </a:solidFill>
          <a:ln>
            <a:noFill/>
          </a:ln>
          <a:effectLst>
            <a:softEdge rad="0"/>
          </a:effectLst>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61" name="Google Shape;361;p60"/>
          <p:cNvSpPr txBox="1"/>
          <p:nvPr/>
        </p:nvSpPr>
        <p:spPr>
          <a:xfrm>
            <a:off x="5064082" y="1910766"/>
            <a:ext cx="2049000" cy="1034099"/>
          </a:xfrm>
          <a:prstGeom prst="rect">
            <a:avLst/>
          </a:prstGeom>
          <a:noFill/>
          <a:ln>
            <a:noFill/>
          </a:ln>
        </p:spPr>
        <p:txBody>
          <a:bodyPr spcFirstLastPara="1" wrap="square" lIns="91425" tIns="91425" rIns="91425" bIns="91425" rtlCol="0" anchor="t" anchorCtr="0">
            <a:spAutoFit/>
          </a:bodyPr>
          <a:lstStyle/>
          <a:p>
            <a:pPr algn="ctr">
              <a:lnSpc>
                <a:spcPct val="115000"/>
              </a:lnSpc>
            </a:pPr>
            <a:r>
              <a:rPr lang="es-419" sz="1200" dirty="0">
                <a:solidFill>
                  <a:schemeClr val="tx1"/>
                </a:solidFill>
                <a:latin typeface="Open Sans"/>
                <a:ea typeface="Open Sans"/>
                <a:cs typeface="Open Sans"/>
                <a:sym typeface="Open Sans"/>
              </a:rPr>
              <a:t>Se agrego una opción de </a:t>
            </a:r>
            <a:r>
              <a:rPr lang="es-419" sz="1200" dirty="0">
                <a:solidFill>
                  <a:schemeClr val="tx1"/>
                </a:solidFill>
                <a:latin typeface="Google Sans"/>
                <a:ea typeface="Open Sans"/>
                <a:cs typeface="Open Sans"/>
                <a:sym typeface="Google Sans"/>
              </a:rPr>
              <a:t>s</a:t>
            </a:r>
            <a:r>
              <a:rPr lang="es-419" sz="1200" dirty="0">
                <a:solidFill>
                  <a:schemeClr val="tx1"/>
                </a:solidFill>
                <a:latin typeface="Google Sans"/>
                <a:ea typeface="Google Sans"/>
                <a:cs typeface="Google Sans"/>
                <a:sym typeface="Google Sans"/>
              </a:rPr>
              <a:t>eleccionar cualquier día a través de un calendario</a:t>
            </a:r>
          </a:p>
          <a:p>
            <a:pPr algn="ctr">
              <a:lnSpc>
                <a:spcPct val="115000"/>
              </a:lnSpc>
            </a:pPr>
            <a:endParaRPr lang="es-419" sz="1200" dirty="0">
              <a:solidFill>
                <a:schemeClr val="tx1"/>
              </a:solidFill>
              <a:latin typeface="Google Sans"/>
              <a:ea typeface="Google Sans"/>
              <a:cs typeface="Google Sans"/>
              <a:sym typeface="Google Sans"/>
            </a:endParaRPr>
          </a:p>
        </p:txBody>
      </p:sp>
      <p:sp>
        <p:nvSpPr>
          <p:cNvPr id="364" name="Google Shape;364;p60"/>
          <p:cNvSpPr/>
          <p:nvPr/>
        </p:nvSpPr>
        <p:spPr>
          <a:xfrm>
            <a:off x="3174332" y="1078450"/>
            <a:ext cx="513300" cy="513300"/>
          </a:xfrm>
          <a:prstGeom prst="ellipse">
            <a:avLst/>
          </a:prstGeom>
          <a:solidFill>
            <a:srgbClr val="34A853"/>
          </a:solidFill>
          <a:ln>
            <a:noFill/>
          </a:ln>
        </p:spPr>
        <p:txBody>
          <a:bodyPr spcFirstLastPara="1" wrap="square" lIns="0" tIns="0" rIns="0" bIns="0" rtlCol="0" anchor="ctr" anchorCtr="0">
            <a:noAutofit/>
          </a:bodyPr>
          <a:lstStyle/>
          <a:p>
            <a:pPr marL="0" lvl="0" indent="0" algn="ctr" rtl="0">
              <a:spcBef>
                <a:spcPts val="0"/>
              </a:spcBef>
              <a:spcAft>
                <a:spcPts val="0"/>
              </a:spcAft>
              <a:buNone/>
            </a:pPr>
            <a:r>
              <a:rPr lang="es" sz="2200">
                <a:solidFill>
                  <a:srgbClr val="FFFFFF"/>
                </a:solidFill>
                <a:latin typeface="Google Sans Medium"/>
                <a:ea typeface="Google Sans Medium"/>
                <a:cs typeface="Google Sans Medium"/>
                <a:sym typeface="Google Sans Medium"/>
              </a:rPr>
              <a:t>1</a:t>
            </a:r>
            <a:endParaRPr sz="2200">
              <a:solidFill>
                <a:srgbClr val="FFFFFF"/>
              </a:solidFill>
              <a:latin typeface="Google Sans Medium"/>
              <a:ea typeface="Google Sans Medium"/>
              <a:cs typeface="Google Sans Medium"/>
              <a:sym typeface="Google Sans Medium"/>
            </a:endParaRPr>
          </a:p>
        </p:txBody>
      </p:sp>
      <p:sp>
        <p:nvSpPr>
          <p:cNvPr id="365" name="Google Shape;365;p60"/>
          <p:cNvSpPr/>
          <p:nvPr/>
        </p:nvSpPr>
        <p:spPr>
          <a:xfrm>
            <a:off x="5831932" y="1078450"/>
            <a:ext cx="513300" cy="513300"/>
          </a:xfrm>
          <a:prstGeom prst="ellipse">
            <a:avLst/>
          </a:prstGeom>
          <a:solidFill>
            <a:srgbClr val="34A853"/>
          </a:solidFill>
          <a:ln>
            <a:noFill/>
          </a:ln>
        </p:spPr>
        <p:txBody>
          <a:bodyPr spcFirstLastPara="1" wrap="square" lIns="0" tIns="0" rIns="0" bIns="0" rtlCol="0" anchor="ctr" anchorCtr="0">
            <a:noAutofit/>
          </a:bodyPr>
          <a:lstStyle/>
          <a:p>
            <a:pPr marL="0" lvl="0" indent="0" algn="ctr" rtl="0">
              <a:spcBef>
                <a:spcPts val="0"/>
              </a:spcBef>
              <a:spcAft>
                <a:spcPts val="0"/>
              </a:spcAft>
              <a:buNone/>
            </a:pPr>
            <a:r>
              <a:rPr lang="es" sz="2200">
                <a:solidFill>
                  <a:srgbClr val="FFFFFF"/>
                </a:solidFill>
                <a:latin typeface="Google Sans Medium"/>
                <a:ea typeface="Google Sans Medium"/>
                <a:cs typeface="Google Sans Medium"/>
                <a:sym typeface="Google Sans Medium"/>
              </a:rPr>
              <a:t>2</a:t>
            </a:r>
            <a:endParaRPr sz="2200">
              <a:solidFill>
                <a:srgbClr val="FFFFFF"/>
              </a:solidFill>
              <a:latin typeface="Google Sans Medium"/>
              <a:ea typeface="Google Sans Medium"/>
              <a:cs typeface="Google Sans Medium"/>
              <a:sym typeface="Google Sans Medium"/>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F6368"/>
        </a:solidFill>
        <a:effectLst/>
      </p:bgPr>
    </p:bg>
    <p:spTree>
      <p:nvGrpSpPr>
        <p:cNvPr id="1" name="Shape 370"/>
        <p:cNvGrpSpPr/>
        <p:nvPr/>
      </p:nvGrpSpPr>
      <p:grpSpPr>
        <a:xfrm>
          <a:off x="0" y="0"/>
          <a:ext cx="0" cy="0"/>
          <a:chOff x="0" y="0"/>
          <a:chExt cx="0" cy="0"/>
        </a:xfrm>
      </p:grpSpPr>
      <p:sp>
        <p:nvSpPr>
          <p:cNvPr id="371" name="Google Shape;371;p61"/>
          <p:cNvSpPr txBox="1"/>
          <p:nvPr/>
        </p:nvSpPr>
        <p:spPr>
          <a:xfrm>
            <a:off x="3721275" y="2210100"/>
            <a:ext cx="2275500" cy="723300"/>
          </a:xfrm>
          <a:prstGeom prst="rect">
            <a:avLst/>
          </a:prstGeom>
          <a:noFill/>
          <a:ln>
            <a:noFill/>
          </a:ln>
        </p:spPr>
        <p:txBody>
          <a:bodyPr spcFirstLastPara="1" wrap="square" lIns="91425" tIns="91425" rIns="91425" bIns="91425" rtlCol="0" anchor="t" anchorCtr="0">
            <a:spAutoFit/>
          </a:bodyPr>
          <a:lstStyle/>
          <a:p>
            <a:pPr marL="457200" lvl="0" indent="-317500" algn="l" rtl="0">
              <a:lnSpc>
                <a:spcPct val="150000"/>
              </a:lnSpc>
              <a:spcBef>
                <a:spcPts val="0"/>
              </a:spcBef>
              <a:spcAft>
                <a:spcPts val="0"/>
              </a:spcAft>
              <a:buClr>
                <a:srgbClr val="FFFFFF"/>
              </a:buClr>
              <a:buSzPts val="1400"/>
              <a:buFont typeface="Open Sans"/>
              <a:buChar char="●"/>
            </a:pPr>
            <a:r>
              <a:rPr lang="es">
                <a:solidFill>
                  <a:srgbClr val="FFFFFF"/>
                </a:solidFill>
                <a:latin typeface="Open Sans"/>
                <a:ea typeface="Open Sans"/>
                <a:cs typeface="Open Sans"/>
                <a:sym typeface="Open Sans"/>
              </a:rPr>
              <a:t>Conclusiones</a:t>
            </a:r>
            <a:endParaRPr>
              <a:solidFill>
                <a:srgbClr val="FFFFFF"/>
              </a:solidFill>
              <a:latin typeface="Open Sans"/>
              <a:ea typeface="Open Sans"/>
              <a:cs typeface="Open Sans"/>
              <a:sym typeface="Open Sans"/>
            </a:endParaRPr>
          </a:p>
          <a:p>
            <a:pPr marL="457200" lvl="0" indent="-317500" algn="l" rtl="0">
              <a:lnSpc>
                <a:spcPct val="150000"/>
              </a:lnSpc>
              <a:spcBef>
                <a:spcPts val="0"/>
              </a:spcBef>
              <a:spcAft>
                <a:spcPts val="0"/>
              </a:spcAft>
              <a:buClr>
                <a:srgbClr val="FFFFFF"/>
              </a:buClr>
              <a:buSzPts val="1400"/>
              <a:buFont typeface="Open Sans"/>
              <a:buChar char="●"/>
            </a:pPr>
            <a:r>
              <a:rPr lang="es">
                <a:solidFill>
                  <a:srgbClr val="FFFFFF"/>
                </a:solidFill>
                <a:latin typeface="Open Sans"/>
                <a:ea typeface="Open Sans"/>
                <a:cs typeface="Open Sans"/>
                <a:sym typeface="Open Sans"/>
              </a:rPr>
              <a:t>Próximos pasos</a:t>
            </a:r>
            <a:endParaRPr>
              <a:solidFill>
                <a:srgbClr val="FFFFFF"/>
              </a:solidFill>
              <a:latin typeface="Open Sans"/>
              <a:ea typeface="Open Sans"/>
              <a:cs typeface="Open Sans"/>
              <a:sym typeface="Open Sans"/>
            </a:endParaRPr>
          </a:p>
        </p:txBody>
      </p:sp>
      <p:sp>
        <p:nvSpPr>
          <p:cNvPr id="372" name="Google Shape;372;p61"/>
          <p:cNvSpPr txBox="1"/>
          <p:nvPr/>
        </p:nvSpPr>
        <p:spPr>
          <a:xfrm>
            <a:off x="-468875" y="2294700"/>
            <a:ext cx="3704400" cy="554100"/>
          </a:xfrm>
          <a:prstGeom prst="rect">
            <a:avLst/>
          </a:prstGeom>
          <a:noFill/>
          <a:ln>
            <a:noFill/>
          </a:ln>
        </p:spPr>
        <p:txBody>
          <a:bodyPr spcFirstLastPara="1" wrap="square" lIns="91425" tIns="91425" rIns="91425" bIns="91425" rtlCol="0" anchor="t" anchorCtr="0">
            <a:spAutoFit/>
          </a:bodyPr>
          <a:lstStyle/>
          <a:p>
            <a:pPr marL="0" lvl="0" indent="0" algn="r" rtl="0">
              <a:lnSpc>
                <a:spcPct val="115000"/>
              </a:lnSpc>
              <a:spcBef>
                <a:spcPts val="0"/>
              </a:spcBef>
              <a:spcAft>
                <a:spcPts val="0"/>
              </a:spcAft>
              <a:buNone/>
            </a:pPr>
            <a:r>
              <a:rPr lang="es" sz="2400">
                <a:solidFill>
                  <a:srgbClr val="FFFFFF"/>
                </a:solidFill>
                <a:latin typeface="Open Sans"/>
                <a:ea typeface="Open Sans"/>
                <a:cs typeface="Open Sans"/>
                <a:sym typeface="Open Sans"/>
              </a:rPr>
              <a:t>Avanzar</a:t>
            </a:r>
            <a:endParaRPr sz="2400">
              <a:solidFill>
                <a:srgbClr val="FFFFFF"/>
              </a:solidFill>
              <a:latin typeface="Open Sans"/>
              <a:ea typeface="Open Sans"/>
              <a:cs typeface="Open Sans"/>
              <a:sym typeface="Open Sans"/>
            </a:endParaRPr>
          </a:p>
        </p:txBody>
      </p:sp>
      <p:cxnSp>
        <p:nvCxnSpPr>
          <p:cNvPr id="373" name="Google Shape;373;p61"/>
          <p:cNvCxnSpPr/>
          <p:nvPr/>
        </p:nvCxnSpPr>
        <p:spPr>
          <a:xfrm>
            <a:off x="3460100" y="1032150"/>
            <a:ext cx="36600" cy="3079200"/>
          </a:xfrm>
          <a:prstGeom prst="straightConnector1">
            <a:avLst/>
          </a:prstGeom>
          <a:noFill/>
          <a:ln w="19050" cap="flat" cmpd="sng">
            <a:solidFill>
              <a:srgbClr val="FFFFFF"/>
            </a:solidFill>
            <a:prstDash val="solid"/>
            <a:round/>
            <a:headEnd type="none" w="med" len="med"/>
            <a:tailEnd type="none" w="med" len="med"/>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EDEE2"/>
        </a:solidFill>
        <a:effectLst/>
      </p:bgPr>
    </p:bg>
    <p:spTree>
      <p:nvGrpSpPr>
        <p:cNvPr id="1" name="Shape 163"/>
        <p:cNvGrpSpPr/>
        <p:nvPr/>
      </p:nvGrpSpPr>
      <p:grpSpPr>
        <a:xfrm>
          <a:off x="0" y="0"/>
          <a:ext cx="0" cy="0"/>
          <a:chOff x="0" y="0"/>
          <a:chExt cx="0" cy="0"/>
        </a:xfrm>
      </p:grpSpPr>
      <p:sp>
        <p:nvSpPr>
          <p:cNvPr id="164" name="Google Shape;164;p42"/>
          <p:cNvSpPr txBox="1"/>
          <p:nvPr/>
        </p:nvSpPr>
        <p:spPr>
          <a:xfrm>
            <a:off x="517675" y="2237975"/>
            <a:ext cx="3446100" cy="1061799"/>
          </a:xfrm>
          <a:prstGeom prst="rect">
            <a:avLst/>
          </a:prstGeom>
          <a:noFill/>
          <a:ln>
            <a:noFill/>
          </a:ln>
        </p:spPr>
        <p:txBody>
          <a:bodyPr spcFirstLastPara="1" wrap="square" lIns="0" tIns="91425" rIns="91425" bIns="91425" rtlCol="0" anchor="t" anchorCtr="0">
            <a:spAutoFit/>
          </a:bodyPr>
          <a:lstStyle/>
          <a:p>
            <a:pPr marL="0" lvl="0" indent="0" algn="l" rtl="0">
              <a:lnSpc>
                <a:spcPct val="150000"/>
              </a:lnSpc>
              <a:spcBef>
                <a:spcPts val="0"/>
              </a:spcBef>
              <a:spcAft>
                <a:spcPts val="0"/>
              </a:spcAft>
              <a:buClr>
                <a:schemeClr val="dk1"/>
              </a:buClr>
              <a:buSzPts val="1100"/>
              <a:buFont typeface="Arial"/>
              <a:buNone/>
            </a:pPr>
            <a:r>
              <a:rPr lang="es" dirty="0">
                <a:solidFill>
                  <a:schemeClr val="accent4">
                    <a:lumMod val="75000"/>
                  </a:schemeClr>
                </a:solidFill>
                <a:latin typeface="Open Sans SemiBold"/>
                <a:ea typeface="Open Sans SemiBold"/>
                <a:cs typeface="Open Sans SemiBold"/>
                <a:sym typeface="Open Sans SemiBold"/>
              </a:rPr>
              <a:t>El problema: </a:t>
            </a:r>
            <a:endParaRPr dirty="0">
              <a:solidFill>
                <a:schemeClr val="accent4">
                  <a:lumMod val="75000"/>
                </a:schemeClr>
              </a:solidFill>
              <a:latin typeface="Open Sans SemiBold"/>
              <a:ea typeface="Open Sans SemiBold"/>
              <a:cs typeface="Open Sans SemiBold"/>
              <a:sym typeface="Open Sans SemiBold"/>
            </a:endParaRPr>
          </a:p>
          <a:p>
            <a:pPr marL="0" lvl="0" indent="0" algn="l" rtl="0">
              <a:lnSpc>
                <a:spcPct val="150000"/>
              </a:lnSpc>
              <a:spcBef>
                <a:spcPts val="0"/>
              </a:spcBef>
              <a:spcAft>
                <a:spcPts val="0"/>
              </a:spcAft>
              <a:buNone/>
            </a:pPr>
            <a:r>
              <a:rPr lang="es-419" sz="1200" dirty="0">
                <a:solidFill>
                  <a:srgbClr val="5F6368"/>
                </a:solidFill>
                <a:latin typeface="Open Sans"/>
                <a:ea typeface="Open Sans"/>
                <a:cs typeface="Open Sans"/>
                <a:sym typeface="Open Sans"/>
              </a:rPr>
              <a:t>Las personas necesitan llevar un control de sus gastos diarios y mensuales</a:t>
            </a:r>
            <a:endParaRPr sz="1200" b="1" dirty="0">
              <a:solidFill>
                <a:srgbClr val="4285F4"/>
              </a:solidFill>
              <a:latin typeface="Open Sans"/>
              <a:ea typeface="Open Sans"/>
              <a:cs typeface="Open Sans"/>
              <a:sym typeface="Open Sans"/>
            </a:endParaRPr>
          </a:p>
        </p:txBody>
      </p:sp>
      <p:sp>
        <p:nvSpPr>
          <p:cNvPr id="165" name="Google Shape;165;p42"/>
          <p:cNvSpPr txBox="1"/>
          <p:nvPr/>
        </p:nvSpPr>
        <p:spPr>
          <a:xfrm>
            <a:off x="517675" y="524350"/>
            <a:ext cx="6155100" cy="554100"/>
          </a:xfrm>
          <a:prstGeom prst="rect">
            <a:avLst/>
          </a:prstGeom>
          <a:noFill/>
          <a:ln>
            <a:noFill/>
          </a:ln>
        </p:spPr>
        <p:txBody>
          <a:bodyPr spcFirstLastPara="1" wrap="square" lIns="0" tIns="91425" rIns="91425" bIns="91425" rtlCol="0" anchor="t" anchorCtr="0">
            <a:spAutoFit/>
          </a:bodyPr>
          <a:lstStyle/>
          <a:p>
            <a:pPr marL="0" lvl="0" indent="0" algn="l" rtl="0">
              <a:spcBef>
                <a:spcPts val="0"/>
              </a:spcBef>
              <a:spcAft>
                <a:spcPts val="0"/>
              </a:spcAft>
              <a:buNone/>
            </a:pPr>
            <a:r>
              <a:rPr lang="es" sz="2400">
                <a:solidFill>
                  <a:srgbClr val="5F6368"/>
                </a:solidFill>
                <a:latin typeface="Open Sans"/>
                <a:ea typeface="Open Sans"/>
                <a:cs typeface="Open Sans"/>
                <a:sym typeface="Open Sans"/>
              </a:rPr>
              <a:t>Resumen del proyecto</a:t>
            </a:r>
            <a:endParaRPr sz="2400">
              <a:solidFill>
                <a:srgbClr val="5F6368"/>
              </a:solidFill>
              <a:latin typeface="Open Sans"/>
              <a:ea typeface="Open Sans"/>
              <a:cs typeface="Open Sans"/>
              <a:sym typeface="Open Sans"/>
            </a:endParaRPr>
          </a:p>
        </p:txBody>
      </p:sp>
      <p:sp>
        <p:nvSpPr>
          <p:cNvPr id="166" name="Google Shape;166;p42"/>
          <p:cNvSpPr/>
          <p:nvPr/>
        </p:nvSpPr>
        <p:spPr>
          <a:xfrm>
            <a:off x="517675" y="1534000"/>
            <a:ext cx="513300" cy="513300"/>
          </a:xfrm>
          <a:prstGeom prst="ellipse">
            <a:avLst/>
          </a:prstGeom>
          <a:solidFill>
            <a:schemeClr val="accent3">
              <a:lumMod val="75000"/>
            </a:schemeClr>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67" name="Google Shape;167;p42"/>
          <p:cNvSpPr txBox="1"/>
          <p:nvPr/>
        </p:nvSpPr>
        <p:spPr>
          <a:xfrm>
            <a:off x="4572000" y="2237975"/>
            <a:ext cx="3446100" cy="1892796"/>
          </a:xfrm>
          <a:prstGeom prst="rect">
            <a:avLst/>
          </a:prstGeom>
          <a:noFill/>
          <a:ln>
            <a:noFill/>
          </a:ln>
        </p:spPr>
        <p:txBody>
          <a:bodyPr spcFirstLastPara="1" wrap="square" lIns="0" tIns="91425" rIns="91425" bIns="91425" rtlCol="0" anchor="t" anchorCtr="0">
            <a:spAutoFit/>
          </a:bodyPr>
          <a:lstStyle/>
          <a:p>
            <a:pPr marL="0" lvl="0" indent="0" algn="l" rtl="0">
              <a:lnSpc>
                <a:spcPct val="150000"/>
              </a:lnSpc>
              <a:spcBef>
                <a:spcPts val="0"/>
              </a:spcBef>
              <a:spcAft>
                <a:spcPts val="0"/>
              </a:spcAft>
              <a:buNone/>
            </a:pPr>
            <a:r>
              <a:rPr lang="es" dirty="0">
                <a:solidFill>
                  <a:schemeClr val="accent4">
                    <a:lumMod val="75000"/>
                  </a:schemeClr>
                </a:solidFill>
                <a:latin typeface="Open Sans SemiBold"/>
                <a:ea typeface="Open Sans SemiBold"/>
                <a:cs typeface="Open Sans SemiBold"/>
                <a:sym typeface="Open Sans SemiBold"/>
              </a:rPr>
              <a:t>El objetivo: </a:t>
            </a:r>
            <a:endParaRPr dirty="0">
              <a:solidFill>
                <a:schemeClr val="accent4">
                  <a:lumMod val="75000"/>
                </a:schemeClr>
              </a:solidFill>
              <a:latin typeface="Open Sans SemiBold"/>
              <a:ea typeface="Open Sans SemiBold"/>
              <a:cs typeface="Open Sans SemiBold"/>
              <a:sym typeface="Open Sans SemiBold"/>
            </a:endParaRPr>
          </a:p>
          <a:p>
            <a:pPr marL="0" lvl="0" indent="0" algn="l" rtl="0">
              <a:lnSpc>
                <a:spcPct val="150000"/>
              </a:lnSpc>
              <a:spcBef>
                <a:spcPts val="0"/>
              </a:spcBef>
              <a:spcAft>
                <a:spcPts val="0"/>
              </a:spcAft>
              <a:buNone/>
            </a:pPr>
            <a:r>
              <a:rPr lang="es-419" sz="1200" dirty="0">
                <a:solidFill>
                  <a:srgbClr val="5F6368"/>
                </a:solidFill>
                <a:latin typeface="Open Sans"/>
                <a:ea typeface="Open Sans"/>
                <a:cs typeface="Open Sans"/>
                <a:sym typeface="Open Sans"/>
              </a:rPr>
              <a:t>Crear una app para celular y una web donde los clientes puedan llevar sus registros diarios de gastos para saber en que gastan y cuanto gastan, de esta forma administrar mejor sus finanzas.</a:t>
            </a:r>
            <a:endParaRPr lang="es-419" sz="1200" b="1" dirty="0">
              <a:solidFill>
                <a:srgbClr val="4285F4"/>
              </a:solidFill>
              <a:latin typeface="Open Sans"/>
              <a:ea typeface="Open Sans"/>
              <a:cs typeface="Open Sans"/>
              <a:sym typeface="Open Sans"/>
            </a:endParaRPr>
          </a:p>
        </p:txBody>
      </p:sp>
      <p:sp>
        <p:nvSpPr>
          <p:cNvPr id="168" name="Google Shape;168;p42"/>
          <p:cNvSpPr/>
          <p:nvPr/>
        </p:nvSpPr>
        <p:spPr>
          <a:xfrm>
            <a:off x="4572000" y="1534000"/>
            <a:ext cx="513300" cy="513300"/>
          </a:xfrm>
          <a:prstGeom prst="ellipse">
            <a:avLst/>
          </a:prstGeom>
          <a:solidFill>
            <a:schemeClr val="accent3">
              <a:lumMod val="75000"/>
            </a:schemeClr>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69" name="Google Shape;169;p42"/>
          <p:cNvSpPr/>
          <p:nvPr/>
        </p:nvSpPr>
        <p:spPr>
          <a:xfrm>
            <a:off x="4684213" y="1653525"/>
            <a:ext cx="288875" cy="274249"/>
          </a:xfrm>
          <a:custGeom>
            <a:avLst/>
            <a:gdLst/>
            <a:ahLst/>
            <a:cxnLst/>
            <a:rect l="l" t="t" r="r" b="b"/>
            <a:pathLst>
              <a:path w="1045" h="993" extrusionOk="0">
                <a:moveTo>
                  <a:pt x="522" y="798"/>
                </a:moveTo>
                <a:lnTo>
                  <a:pt x="844" y="992"/>
                </a:lnTo>
                <a:lnTo>
                  <a:pt x="759" y="626"/>
                </a:lnTo>
                <a:lnTo>
                  <a:pt x="1044" y="378"/>
                </a:lnTo>
                <a:lnTo>
                  <a:pt x="669" y="347"/>
                </a:lnTo>
                <a:lnTo>
                  <a:pt x="522" y="0"/>
                </a:lnTo>
                <a:lnTo>
                  <a:pt x="375" y="347"/>
                </a:lnTo>
                <a:lnTo>
                  <a:pt x="0" y="378"/>
                </a:lnTo>
                <a:lnTo>
                  <a:pt x="285" y="626"/>
                </a:lnTo>
                <a:lnTo>
                  <a:pt x="200" y="992"/>
                </a:lnTo>
                <a:lnTo>
                  <a:pt x="522" y="798"/>
                </a:lnTo>
              </a:path>
            </a:pathLst>
          </a:custGeom>
          <a:solidFill>
            <a:srgbClr val="FFFFFF"/>
          </a:solidFill>
          <a:ln>
            <a:noFill/>
          </a:ln>
        </p:spPr>
        <p:txBody>
          <a:bodyPr spcFirstLastPara="1" wrap="square" lIns="91425" tIns="45700" rIns="91425" bIns="45700" rtlCol="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70" name="Google Shape;170;p42"/>
          <p:cNvSpPr/>
          <p:nvPr/>
        </p:nvSpPr>
        <p:spPr>
          <a:xfrm>
            <a:off x="640475" y="1656801"/>
            <a:ext cx="267700" cy="267700"/>
          </a:xfrm>
          <a:custGeom>
            <a:avLst/>
            <a:gdLst/>
            <a:ahLst/>
            <a:cxnLst/>
            <a:rect l="l" t="t" r="r" b="b"/>
            <a:pathLst>
              <a:path w="209550" h="209550" extrusionOk="0">
                <a:moveTo>
                  <a:pt x="115315" y="52353"/>
                </a:moveTo>
                <a:lnTo>
                  <a:pt x="115315" y="115315"/>
                </a:lnTo>
                <a:lnTo>
                  <a:pt x="94235" y="115315"/>
                </a:lnTo>
                <a:lnTo>
                  <a:pt x="94235" y="52353"/>
                </a:lnTo>
                <a:close/>
                <a:moveTo>
                  <a:pt x="115315" y="136256"/>
                </a:moveTo>
                <a:lnTo>
                  <a:pt x="115315" y="157197"/>
                </a:lnTo>
                <a:lnTo>
                  <a:pt x="94235" y="157197"/>
                </a:lnTo>
                <a:lnTo>
                  <a:pt x="94235" y="136256"/>
                </a:lnTo>
                <a:close/>
                <a:moveTo>
                  <a:pt x="104705" y="0"/>
                </a:moveTo>
                <a:lnTo>
                  <a:pt x="99400" y="140"/>
                </a:lnTo>
                <a:lnTo>
                  <a:pt x="94095" y="558"/>
                </a:lnTo>
                <a:lnTo>
                  <a:pt x="88790" y="1256"/>
                </a:lnTo>
                <a:lnTo>
                  <a:pt x="83625" y="2094"/>
                </a:lnTo>
                <a:lnTo>
                  <a:pt x="78599" y="3351"/>
                </a:lnTo>
                <a:lnTo>
                  <a:pt x="73573" y="4747"/>
                </a:lnTo>
                <a:lnTo>
                  <a:pt x="68687" y="6422"/>
                </a:lnTo>
                <a:lnTo>
                  <a:pt x="63940" y="8237"/>
                </a:lnTo>
                <a:lnTo>
                  <a:pt x="59333" y="10331"/>
                </a:lnTo>
                <a:lnTo>
                  <a:pt x="54866" y="12704"/>
                </a:lnTo>
                <a:lnTo>
                  <a:pt x="50398" y="15217"/>
                </a:lnTo>
                <a:lnTo>
                  <a:pt x="46210" y="17870"/>
                </a:lnTo>
                <a:lnTo>
                  <a:pt x="42022" y="20801"/>
                </a:lnTo>
                <a:lnTo>
                  <a:pt x="38113" y="23873"/>
                </a:lnTo>
                <a:lnTo>
                  <a:pt x="34343" y="27223"/>
                </a:lnTo>
                <a:lnTo>
                  <a:pt x="30714" y="30714"/>
                </a:lnTo>
                <a:lnTo>
                  <a:pt x="27223" y="34343"/>
                </a:lnTo>
                <a:lnTo>
                  <a:pt x="23873" y="38113"/>
                </a:lnTo>
                <a:lnTo>
                  <a:pt x="20801" y="42161"/>
                </a:lnTo>
                <a:lnTo>
                  <a:pt x="17870" y="46210"/>
                </a:lnTo>
                <a:lnTo>
                  <a:pt x="15217" y="50398"/>
                </a:lnTo>
                <a:lnTo>
                  <a:pt x="12704" y="54866"/>
                </a:lnTo>
                <a:lnTo>
                  <a:pt x="10331" y="59333"/>
                </a:lnTo>
                <a:lnTo>
                  <a:pt x="8237" y="63940"/>
                </a:lnTo>
                <a:lnTo>
                  <a:pt x="6282" y="68826"/>
                </a:lnTo>
                <a:lnTo>
                  <a:pt x="4747" y="73573"/>
                </a:lnTo>
                <a:lnTo>
                  <a:pt x="3351" y="78599"/>
                </a:lnTo>
                <a:lnTo>
                  <a:pt x="2094" y="83625"/>
                </a:lnTo>
                <a:lnTo>
                  <a:pt x="1256" y="88790"/>
                </a:lnTo>
                <a:lnTo>
                  <a:pt x="558" y="94095"/>
                </a:lnTo>
                <a:lnTo>
                  <a:pt x="140" y="99400"/>
                </a:lnTo>
                <a:lnTo>
                  <a:pt x="0" y="104845"/>
                </a:lnTo>
                <a:lnTo>
                  <a:pt x="140" y="110150"/>
                </a:lnTo>
                <a:lnTo>
                  <a:pt x="558" y="115455"/>
                </a:lnTo>
                <a:lnTo>
                  <a:pt x="1256" y="120760"/>
                </a:lnTo>
                <a:lnTo>
                  <a:pt x="2094" y="125925"/>
                </a:lnTo>
                <a:lnTo>
                  <a:pt x="3351" y="130951"/>
                </a:lnTo>
                <a:lnTo>
                  <a:pt x="4747" y="135977"/>
                </a:lnTo>
                <a:lnTo>
                  <a:pt x="6282" y="140863"/>
                </a:lnTo>
                <a:lnTo>
                  <a:pt x="8237" y="145610"/>
                </a:lnTo>
                <a:lnTo>
                  <a:pt x="10331" y="150217"/>
                </a:lnTo>
                <a:lnTo>
                  <a:pt x="12704" y="154684"/>
                </a:lnTo>
                <a:lnTo>
                  <a:pt x="15217" y="159152"/>
                </a:lnTo>
                <a:lnTo>
                  <a:pt x="17870" y="163340"/>
                </a:lnTo>
                <a:lnTo>
                  <a:pt x="20801" y="167528"/>
                </a:lnTo>
                <a:lnTo>
                  <a:pt x="23873" y="171437"/>
                </a:lnTo>
                <a:lnTo>
                  <a:pt x="27223" y="175207"/>
                </a:lnTo>
                <a:lnTo>
                  <a:pt x="30714" y="178836"/>
                </a:lnTo>
                <a:lnTo>
                  <a:pt x="34343" y="182327"/>
                </a:lnTo>
                <a:lnTo>
                  <a:pt x="38113" y="185677"/>
                </a:lnTo>
                <a:lnTo>
                  <a:pt x="42022" y="188749"/>
                </a:lnTo>
                <a:lnTo>
                  <a:pt x="46210" y="191680"/>
                </a:lnTo>
                <a:lnTo>
                  <a:pt x="50398" y="194333"/>
                </a:lnTo>
                <a:lnTo>
                  <a:pt x="54866" y="196846"/>
                </a:lnTo>
                <a:lnTo>
                  <a:pt x="59333" y="199219"/>
                </a:lnTo>
                <a:lnTo>
                  <a:pt x="63940" y="201313"/>
                </a:lnTo>
                <a:lnTo>
                  <a:pt x="68687" y="203268"/>
                </a:lnTo>
                <a:lnTo>
                  <a:pt x="73573" y="204803"/>
                </a:lnTo>
                <a:lnTo>
                  <a:pt x="78599" y="206199"/>
                </a:lnTo>
                <a:lnTo>
                  <a:pt x="83625" y="207456"/>
                </a:lnTo>
                <a:lnTo>
                  <a:pt x="88790" y="208294"/>
                </a:lnTo>
                <a:lnTo>
                  <a:pt x="94095" y="208992"/>
                </a:lnTo>
                <a:lnTo>
                  <a:pt x="99400" y="209410"/>
                </a:lnTo>
                <a:lnTo>
                  <a:pt x="104705" y="209550"/>
                </a:lnTo>
                <a:lnTo>
                  <a:pt x="110150" y="209410"/>
                </a:lnTo>
                <a:lnTo>
                  <a:pt x="115455" y="208992"/>
                </a:lnTo>
                <a:lnTo>
                  <a:pt x="120760" y="208294"/>
                </a:lnTo>
                <a:lnTo>
                  <a:pt x="125925" y="207456"/>
                </a:lnTo>
                <a:lnTo>
                  <a:pt x="130951" y="206199"/>
                </a:lnTo>
                <a:lnTo>
                  <a:pt x="135977" y="204803"/>
                </a:lnTo>
                <a:lnTo>
                  <a:pt x="140724" y="203268"/>
                </a:lnTo>
                <a:lnTo>
                  <a:pt x="145610" y="201313"/>
                </a:lnTo>
                <a:lnTo>
                  <a:pt x="150217" y="199219"/>
                </a:lnTo>
                <a:lnTo>
                  <a:pt x="154684" y="196846"/>
                </a:lnTo>
                <a:lnTo>
                  <a:pt x="159152" y="194333"/>
                </a:lnTo>
                <a:lnTo>
                  <a:pt x="163340" y="191680"/>
                </a:lnTo>
                <a:lnTo>
                  <a:pt x="167389" y="188749"/>
                </a:lnTo>
                <a:lnTo>
                  <a:pt x="171437" y="185677"/>
                </a:lnTo>
                <a:lnTo>
                  <a:pt x="175207" y="182327"/>
                </a:lnTo>
                <a:lnTo>
                  <a:pt x="178836" y="178836"/>
                </a:lnTo>
                <a:lnTo>
                  <a:pt x="182327" y="175207"/>
                </a:lnTo>
                <a:lnTo>
                  <a:pt x="185677" y="171437"/>
                </a:lnTo>
                <a:lnTo>
                  <a:pt x="188749" y="167528"/>
                </a:lnTo>
                <a:lnTo>
                  <a:pt x="191680" y="163340"/>
                </a:lnTo>
                <a:lnTo>
                  <a:pt x="194333" y="159152"/>
                </a:lnTo>
                <a:lnTo>
                  <a:pt x="196846" y="154684"/>
                </a:lnTo>
                <a:lnTo>
                  <a:pt x="199219" y="150217"/>
                </a:lnTo>
                <a:lnTo>
                  <a:pt x="201313" y="145610"/>
                </a:lnTo>
                <a:lnTo>
                  <a:pt x="203128" y="140863"/>
                </a:lnTo>
                <a:lnTo>
                  <a:pt x="204803" y="135977"/>
                </a:lnTo>
                <a:lnTo>
                  <a:pt x="206199" y="130951"/>
                </a:lnTo>
                <a:lnTo>
                  <a:pt x="207456" y="125925"/>
                </a:lnTo>
                <a:lnTo>
                  <a:pt x="208294" y="120760"/>
                </a:lnTo>
                <a:lnTo>
                  <a:pt x="208992" y="115455"/>
                </a:lnTo>
                <a:lnTo>
                  <a:pt x="209410" y="110150"/>
                </a:lnTo>
                <a:lnTo>
                  <a:pt x="209550" y="104845"/>
                </a:lnTo>
                <a:lnTo>
                  <a:pt x="209410" y="99400"/>
                </a:lnTo>
                <a:lnTo>
                  <a:pt x="208992" y="94095"/>
                </a:lnTo>
                <a:lnTo>
                  <a:pt x="208294" y="88790"/>
                </a:lnTo>
                <a:lnTo>
                  <a:pt x="207456" y="83625"/>
                </a:lnTo>
                <a:lnTo>
                  <a:pt x="206199" y="78599"/>
                </a:lnTo>
                <a:lnTo>
                  <a:pt x="204803" y="73573"/>
                </a:lnTo>
                <a:lnTo>
                  <a:pt x="203128" y="68826"/>
                </a:lnTo>
                <a:lnTo>
                  <a:pt x="201313" y="63940"/>
                </a:lnTo>
                <a:lnTo>
                  <a:pt x="199219" y="59333"/>
                </a:lnTo>
                <a:lnTo>
                  <a:pt x="196846" y="54866"/>
                </a:lnTo>
                <a:lnTo>
                  <a:pt x="194333" y="50398"/>
                </a:lnTo>
                <a:lnTo>
                  <a:pt x="191680" y="46210"/>
                </a:lnTo>
                <a:lnTo>
                  <a:pt x="188749" y="42161"/>
                </a:lnTo>
                <a:lnTo>
                  <a:pt x="185677" y="38113"/>
                </a:lnTo>
                <a:lnTo>
                  <a:pt x="182327" y="34343"/>
                </a:lnTo>
                <a:lnTo>
                  <a:pt x="178836" y="30714"/>
                </a:lnTo>
                <a:lnTo>
                  <a:pt x="175207" y="27223"/>
                </a:lnTo>
                <a:lnTo>
                  <a:pt x="171437" y="23873"/>
                </a:lnTo>
                <a:lnTo>
                  <a:pt x="167389" y="20801"/>
                </a:lnTo>
                <a:lnTo>
                  <a:pt x="163340" y="17870"/>
                </a:lnTo>
                <a:lnTo>
                  <a:pt x="159152" y="15217"/>
                </a:lnTo>
                <a:lnTo>
                  <a:pt x="154684" y="12704"/>
                </a:lnTo>
                <a:lnTo>
                  <a:pt x="150217" y="10331"/>
                </a:lnTo>
                <a:lnTo>
                  <a:pt x="145610" y="8237"/>
                </a:lnTo>
                <a:lnTo>
                  <a:pt x="140724" y="6422"/>
                </a:lnTo>
                <a:lnTo>
                  <a:pt x="135977" y="4747"/>
                </a:lnTo>
                <a:lnTo>
                  <a:pt x="130951" y="3351"/>
                </a:lnTo>
                <a:lnTo>
                  <a:pt x="125925" y="2094"/>
                </a:lnTo>
                <a:lnTo>
                  <a:pt x="120760" y="1256"/>
                </a:lnTo>
                <a:lnTo>
                  <a:pt x="115455" y="558"/>
                </a:lnTo>
                <a:lnTo>
                  <a:pt x="110150" y="140"/>
                </a:lnTo>
                <a:lnTo>
                  <a:pt x="104705"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7E8E2"/>
        </a:solidFill>
        <a:effectLst/>
      </p:bgPr>
    </p:bg>
    <p:spTree>
      <p:nvGrpSpPr>
        <p:cNvPr id="1" name="Shape 377"/>
        <p:cNvGrpSpPr/>
        <p:nvPr/>
      </p:nvGrpSpPr>
      <p:grpSpPr>
        <a:xfrm>
          <a:off x="0" y="0"/>
          <a:ext cx="0" cy="0"/>
          <a:chOff x="0" y="0"/>
          <a:chExt cx="0" cy="0"/>
        </a:xfrm>
      </p:grpSpPr>
      <p:sp>
        <p:nvSpPr>
          <p:cNvPr id="378" name="Google Shape;378;p62"/>
          <p:cNvSpPr txBox="1"/>
          <p:nvPr/>
        </p:nvSpPr>
        <p:spPr>
          <a:xfrm>
            <a:off x="539600" y="0"/>
            <a:ext cx="4931100" cy="554100"/>
          </a:xfrm>
          <a:prstGeom prst="rect">
            <a:avLst/>
          </a:prstGeom>
          <a:noFill/>
          <a:ln>
            <a:noFill/>
          </a:ln>
        </p:spPr>
        <p:txBody>
          <a:bodyPr spcFirstLastPara="1" wrap="square" lIns="0" tIns="91425" rIns="91425" bIns="91425" rtlCol="0" anchor="t" anchorCtr="0">
            <a:spAutoFit/>
          </a:bodyPr>
          <a:lstStyle/>
          <a:p>
            <a:pPr marL="0" lvl="0" indent="0" algn="l" rtl="0">
              <a:spcBef>
                <a:spcPts val="0"/>
              </a:spcBef>
              <a:spcAft>
                <a:spcPts val="0"/>
              </a:spcAft>
              <a:buNone/>
            </a:pPr>
            <a:r>
              <a:rPr lang="es" sz="2400" dirty="0">
                <a:solidFill>
                  <a:srgbClr val="5F6368"/>
                </a:solidFill>
                <a:latin typeface="Open Sans"/>
                <a:ea typeface="Open Sans"/>
                <a:cs typeface="Open Sans"/>
                <a:sym typeface="Open Sans"/>
              </a:rPr>
              <a:t>Conclusiones</a:t>
            </a:r>
            <a:endParaRPr sz="2400" dirty="0">
              <a:solidFill>
                <a:srgbClr val="5F6368"/>
              </a:solidFill>
              <a:latin typeface="Open Sans"/>
              <a:ea typeface="Open Sans"/>
              <a:cs typeface="Open Sans"/>
              <a:sym typeface="Open Sans"/>
            </a:endParaRPr>
          </a:p>
        </p:txBody>
      </p:sp>
      <p:sp>
        <p:nvSpPr>
          <p:cNvPr id="379" name="Google Shape;379;p62"/>
          <p:cNvSpPr txBox="1"/>
          <p:nvPr/>
        </p:nvSpPr>
        <p:spPr>
          <a:xfrm>
            <a:off x="539600" y="1166156"/>
            <a:ext cx="3446100" cy="2723792"/>
          </a:xfrm>
          <a:prstGeom prst="rect">
            <a:avLst/>
          </a:prstGeom>
          <a:noFill/>
          <a:ln>
            <a:noFill/>
          </a:ln>
        </p:spPr>
        <p:txBody>
          <a:bodyPr spcFirstLastPara="1" wrap="square" lIns="0" tIns="91425" rIns="91425" bIns="91425" rtlCol="0" anchor="t" anchorCtr="0">
            <a:spAutoFit/>
          </a:bodyPr>
          <a:lstStyle/>
          <a:p>
            <a:pPr marL="0" lvl="0" indent="0" algn="l" rtl="0">
              <a:lnSpc>
                <a:spcPct val="150000"/>
              </a:lnSpc>
              <a:spcBef>
                <a:spcPts val="0"/>
              </a:spcBef>
              <a:spcAft>
                <a:spcPts val="0"/>
              </a:spcAft>
              <a:buNone/>
            </a:pPr>
            <a:r>
              <a:rPr lang="es" dirty="0">
                <a:solidFill>
                  <a:srgbClr val="5F6368"/>
                </a:solidFill>
                <a:latin typeface="Open Sans SemiBold"/>
                <a:ea typeface="Open Sans SemiBold"/>
                <a:cs typeface="Open Sans SemiBold"/>
                <a:sym typeface="Open Sans SemiBold"/>
              </a:rPr>
              <a:t>Impacto: </a:t>
            </a:r>
            <a:endParaRPr dirty="0">
              <a:solidFill>
                <a:srgbClr val="5F6368"/>
              </a:solidFill>
              <a:latin typeface="Open Sans SemiBold"/>
              <a:ea typeface="Open Sans SemiBold"/>
              <a:cs typeface="Open Sans SemiBold"/>
              <a:sym typeface="Open Sans SemiBold"/>
            </a:endParaRPr>
          </a:p>
          <a:p>
            <a:pPr marL="0" lvl="0" indent="0" algn="l" rtl="0">
              <a:lnSpc>
                <a:spcPct val="150000"/>
              </a:lnSpc>
              <a:spcBef>
                <a:spcPts val="0"/>
              </a:spcBef>
              <a:spcAft>
                <a:spcPts val="0"/>
              </a:spcAft>
              <a:buNone/>
            </a:pPr>
            <a:r>
              <a:rPr lang="es-419" sz="1200" dirty="0">
                <a:solidFill>
                  <a:srgbClr val="5F6368"/>
                </a:solidFill>
                <a:latin typeface="Open Sans"/>
                <a:ea typeface="Open Sans"/>
                <a:cs typeface="Open Sans"/>
                <a:sym typeface="Open Sans"/>
              </a:rPr>
              <a:t>“Es un diseño serio y fácil de comprender los colores me gustan, le dan seriedad a la app.”</a:t>
            </a:r>
          </a:p>
          <a:p>
            <a:pPr marL="0" lvl="0" indent="0" algn="l" rtl="0">
              <a:lnSpc>
                <a:spcPct val="150000"/>
              </a:lnSpc>
              <a:spcBef>
                <a:spcPts val="0"/>
              </a:spcBef>
              <a:spcAft>
                <a:spcPts val="0"/>
              </a:spcAft>
              <a:buNone/>
            </a:pPr>
            <a:r>
              <a:rPr lang="es-419" sz="1200" dirty="0">
                <a:solidFill>
                  <a:srgbClr val="5F6368"/>
                </a:solidFill>
                <a:latin typeface="Open Sans"/>
                <a:ea typeface="Open Sans"/>
                <a:cs typeface="Open Sans"/>
                <a:sym typeface="Open Sans"/>
              </a:rPr>
              <a:t>Participante E, Salta, Salta</a:t>
            </a:r>
          </a:p>
          <a:p>
            <a:pPr marL="0" lvl="0" indent="0" algn="l" rtl="0">
              <a:lnSpc>
                <a:spcPct val="150000"/>
              </a:lnSpc>
              <a:spcBef>
                <a:spcPts val="0"/>
              </a:spcBef>
              <a:spcAft>
                <a:spcPts val="0"/>
              </a:spcAft>
              <a:buNone/>
            </a:pPr>
            <a:endParaRPr lang="es-419" sz="1200" dirty="0">
              <a:solidFill>
                <a:srgbClr val="5F6368"/>
              </a:solidFill>
              <a:latin typeface="Open Sans"/>
              <a:ea typeface="Open Sans"/>
              <a:cs typeface="Open Sans"/>
              <a:sym typeface="Open Sans"/>
            </a:endParaRPr>
          </a:p>
          <a:p>
            <a:pPr marL="0" lvl="0" indent="0" algn="l" rtl="0">
              <a:lnSpc>
                <a:spcPct val="150000"/>
              </a:lnSpc>
              <a:spcBef>
                <a:spcPts val="0"/>
              </a:spcBef>
              <a:spcAft>
                <a:spcPts val="0"/>
              </a:spcAft>
              <a:buNone/>
            </a:pPr>
            <a:r>
              <a:rPr lang="es-419" sz="1200" dirty="0">
                <a:solidFill>
                  <a:srgbClr val="5F6368"/>
                </a:solidFill>
                <a:latin typeface="Open Sans"/>
                <a:ea typeface="Open Sans"/>
                <a:cs typeface="Open Sans"/>
                <a:sym typeface="Open Sans"/>
              </a:rPr>
              <a:t>“El diseño me gusta además la interfaz es fácil de usar y no es abrumador la cantidad de contenido”</a:t>
            </a:r>
          </a:p>
          <a:p>
            <a:pPr marL="0" lvl="0" indent="0" algn="l" rtl="0">
              <a:lnSpc>
                <a:spcPct val="150000"/>
              </a:lnSpc>
              <a:spcBef>
                <a:spcPts val="0"/>
              </a:spcBef>
              <a:spcAft>
                <a:spcPts val="0"/>
              </a:spcAft>
              <a:buNone/>
            </a:pPr>
            <a:r>
              <a:rPr lang="es-419" sz="1200" dirty="0">
                <a:solidFill>
                  <a:srgbClr val="5F6368"/>
                </a:solidFill>
                <a:latin typeface="Open Sans"/>
                <a:ea typeface="Open Sans"/>
                <a:cs typeface="Open Sans"/>
                <a:sym typeface="Open Sans"/>
              </a:rPr>
              <a:t>Participante A, Salta, Salta</a:t>
            </a:r>
          </a:p>
        </p:txBody>
      </p:sp>
      <p:sp>
        <p:nvSpPr>
          <p:cNvPr id="380" name="Google Shape;380;p62"/>
          <p:cNvSpPr/>
          <p:nvPr/>
        </p:nvSpPr>
        <p:spPr>
          <a:xfrm>
            <a:off x="539600" y="696972"/>
            <a:ext cx="513300" cy="513300"/>
          </a:xfrm>
          <a:prstGeom prst="ellipse">
            <a:avLst/>
          </a:prstGeom>
          <a:solidFill>
            <a:schemeClr val="tx2">
              <a:lumMod val="25000"/>
              <a:lumOff val="75000"/>
            </a:schemeClr>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81" name="Google Shape;381;p62"/>
          <p:cNvSpPr txBox="1"/>
          <p:nvPr/>
        </p:nvSpPr>
        <p:spPr>
          <a:xfrm>
            <a:off x="4502834" y="1210260"/>
            <a:ext cx="3446100" cy="3277790"/>
          </a:xfrm>
          <a:prstGeom prst="rect">
            <a:avLst/>
          </a:prstGeom>
          <a:noFill/>
          <a:ln>
            <a:noFill/>
          </a:ln>
        </p:spPr>
        <p:txBody>
          <a:bodyPr spcFirstLastPara="1" wrap="square" lIns="0" tIns="91425" rIns="91425" bIns="91425" rtlCol="0" anchor="t" anchorCtr="0">
            <a:spAutoFit/>
          </a:bodyPr>
          <a:lstStyle/>
          <a:p>
            <a:pPr marL="0" lvl="0" indent="0" algn="l" rtl="0">
              <a:lnSpc>
                <a:spcPct val="150000"/>
              </a:lnSpc>
              <a:spcBef>
                <a:spcPts val="0"/>
              </a:spcBef>
              <a:spcAft>
                <a:spcPts val="0"/>
              </a:spcAft>
              <a:buNone/>
            </a:pPr>
            <a:r>
              <a:rPr lang="es" dirty="0">
                <a:solidFill>
                  <a:srgbClr val="5F6368"/>
                </a:solidFill>
                <a:latin typeface="Open Sans SemiBold"/>
                <a:ea typeface="Open Sans SemiBold"/>
                <a:cs typeface="Open Sans SemiBold"/>
                <a:sym typeface="Open Sans SemiBold"/>
              </a:rPr>
              <a:t>Qué aprendí:</a:t>
            </a:r>
            <a:endParaRPr dirty="0">
              <a:solidFill>
                <a:srgbClr val="5F6368"/>
              </a:solidFill>
              <a:latin typeface="Open Sans SemiBold"/>
              <a:ea typeface="Open Sans SemiBold"/>
              <a:cs typeface="Open Sans SemiBold"/>
              <a:sym typeface="Open Sans SemiBold"/>
            </a:endParaRPr>
          </a:p>
          <a:p>
            <a:pPr marL="0" lvl="0" indent="0" algn="l" rtl="0">
              <a:lnSpc>
                <a:spcPct val="150000"/>
              </a:lnSpc>
              <a:spcBef>
                <a:spcPts val="0"/>
              </a:spcBef>
              <a:spcAft>
                <a:spcPts val="0"/>
              </a:spcAft>
              <a:buNone/>
            </a:pPr>
            <a:r>
              <a:rPr lang="es-419" sz="1200" dirty="0">
                <a:solidFill>
                  <a:srgbClr val="5F6368"/>
                </a:solidFill>
                <a:latin typeface="Open Sans"/>
                <a:ea typeface="Open Sans"/>
                <a:cs typeface="Open Sans"/>
                <a:sym typeface="Open Sans"/>
              </a:rPr>
              <a:t>A través de todo este proceso aprendí como unir y armonizar una app con una web y de paso hacerla adaptable, las dos plataformas debían tener una armonía e identificarse una con la otra manteniendo la identidad de la marca.</a:t>
            </a:r>
          </a:p>
          <a:p>
            <a:pPr marL="0" lvl="0" indent="0" algn="l" rtl="0">
              <a:lnSpc>
                <a:spcPct val="150000"/>
              </a:lnSpc>
              <a:spcBef>
                <a:spcPts val="0"/>
              </a:spcBef>
              <a:spcAft>
                <a:spcPts val="0"/>
              </a:spcAft>
              <a:buNone/>
            </a:pPr>
            <a:r>
              <a:rPr lang="es-419" sz="1200" dirty="0">
                <a:solidFill>
                  <a:srgbClr val="5F6368"/>
                </a:solidFill>
                <a:latin typeface="Open Sans"/>
                <a:ea typeface="Open Sans"/>
                <a:cs typeface="Open Sans"/>
                <a:sym typeface="Open Sans"/>
              </a:rPr>
              <a:t>Los pasos mas complicados e importantes creo que fueron la maquetación para darle congruencia entre plataformas y el estudio de usabilidad de los diferentes prototipos.</a:t>
            </a:r>
          </a:p>
        </p:txBody>
      </p:sp>
      <p:sp>
        <p:nvSpPr>
          <p:cNvPr id="382" name="Google Shape;382;p62"/>
          <p:cNvSpPr/>
          <p:nvPr/>
        </p:nvSpPr>
        <p:spPr>
          <a:xfrm>
            <a:off x="5044440" y="696972"/>
            <a:ext cx="513300" cy="513300"/>
          </a:xfrm>
          <a:prstGeom prst="ellipse">
            <a:avLst/>
          </a:prstGeom>
          <a:solidFill>
            <a:schemeClr val="accent2">
              <a:lumMod val="40000"/>
              <a:lumOff val="60000"/>
            </a:schemeClr>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83" name="Google Shape;383;p62"/>
          <p:cNvSpPr/>
          <p:nvPr/>
        </p:nvSpPr>
        <p:spPr>
          <a:xfrm>
            <a:off x="679050" y="823222"/>
            <a:ext cx="234394" cy="260801"/>
          </a:xfrm>
          <a:custGeom>
            <a:avLst/>
            <a:gdLst/>
            <a:ahLst/>
            <a:cxnLst/>
            <a:rect l="l" t="t" r="r" b="b"/>
            <a:pathLst>
              <a:path w="941" h="1045" extrusionOk="0">
                <a:moveTo>
                  <a:pt x="833" y="105"/>
                </a:moveTo>
                <a:lnTo>
                  <a:pt x="616" y="105"/>
                </a:lnTo>
                <a:cubicBezTo>
                  <a:pt x="593" y="45"/>
                  <a:pt x="536" y="0"/>
                  <a:pt x="469" y="0"/>
                </a:cubicBezTo>
                <a:cubicBezTo>
                  <a:pt x="401" y="0"/>
                  <a:pt x="345" y="45"/>
                  <a:pt x="322" y="105"/>
                </a:cubicBezTo>
                <a:lnTo>
                  <a:pt x="105" y="105"/>
                </a:lnTo>
                <a:cubicBezTo>
                  <a:pt x="48" y="105"/>
                  <a:pt x="0" y="153"/>
                  <a:pt x="0" y="209"/>
                </a:cubicBezTo>
                <a:lnTo>
                  <a:pt x="0" y="940"/>
                </a:lnTo>
                <a:cubicBezTo>
                  <a:pt x="0" y="997"/>
                  <a:pt x="48" y="1044"/>
                  <a:pt x="105" y="1044"/>
                </a:cubicBezTo>
                <a:lnTo>
                  <a:pt x="836" y="1044"/>
                </a:lnTo>
                <a:cubicBezTo>
                  <a:pt x="892" y="1044"/>
                  <a:pt x="940" y="997"/>
                  <a:pt x="940" y="940"/>
                </a:cubicBezTo>
                <a:lnTo>
                  <a:pt x="940" y="209"/>
                </a:lnTo>
                <a:cubicBezTo>
                  <a:pt x="937" y="153"/>
                  <a:pt x="889" y="105"/>
                  <a:pt x="833" y="105"/>
                </a:cubicBezTo>
                <a:close/>
                <a:moveTo>
                  <a:pt x="466" y="105"/>
                </a:moveTo>
                <a:cubicBezTo>
                  <a:pt x="494" y="105"/>
                  <a:pt x="520" y="127"/>
                  <a:pt x="520" y="158"/>
                </a:cubicBezTo>
                <a:cubicBezTo>
                  <a:pt x="520" y="187"/>
                  <a:pt x="497" y="212"/>
                  <a:pt x="466" y="212"/>
                </a:cubicBezTo>
                <a:cubicBezTo>
                  <a:pt x="435" y="212"/>
                  <a:pt x="412" y="189"/>
                  <a:pt x="412" y="158"/>
                </a:cubicBezTo>
                <a:cubicBezTo>
                  <a:pt x="415" y="127"/>
                  <a:pt x="438" y="105"/>
                  <a:pt x="466" y="105"/>
                </a:cubicBezTo>
                <a:close/>
                <a:moveTo>
                  <a:pt x="362" y="836"/>
                </a:moveTo>
                <a:lnTo>
                  <a:pt x="153" y="627"/>
                </a:lnTo>
                <a:lnTo>
                  <a:pt x="226" y="553"/>
                </a:lnTo>
                <a:lnTo>
                  <a:pt x="362" y="689"/>
                </a:lnTo>
                <a:lnTo>
                  <a:pt x="706" y="345"/>
                </a:lnTo>
                <a:lnTo>
                  <a:pt x="779" y="418"/>
                </a:lnTo>
                <a:lnTo>
                  <a:pt x="362" y="836"/>
                </a:lnTo>
                <a:close/>
              </a:path>
            </a:pathLst>
          </a:custGeom>
          <a:solidFill>
            <a:srgbClr val="FFFFFF"/>
          </a:solidFill>
          <a:ln>
            <a:noFill/>
          </a:ln>
        </p:spPr>
        <p:txBody>
          <a:bodyPr spcFirstLastPara="1" wrap="square" lIns="91425" tIns="45700" rIns="91425" bIns="45700" rtlCol="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nvGrpSpPr>
          <p:cNvPr id="384" name="Google Shape;384;p62"/>
          <p:cNvGrpSpPr/>
          <p:nvPr/>
        </p:nvGrpSpPr>
        <p:grpSpPr>
          <a:xfrm>
            <a:off x="5154318" y="839935"/>
            <a:ext cx="293543" cy="227362"/>
            <a:chOff x="420350" y="238125"/>
            <a:chExt cx="6779275" cy="5238750"/>
          </a:xfrm>
        </p:grpSpPr>
        <p:sp>
          <p:nvSpPr>
            <p:cNvPr id="385" name="Google Shape;385;p62"/>
            <p:cNvSpPr/>
            <p:nvPr/>
          </p:nvSpPr>
          <p:spPr>
            <a:xfrm>
              <a:off x="420350" y="238125"/>
              <a:ext cx="6779275" cy="5238750"/>
            </a:xfrm>
            <a:custGeom>
              <a:avLst/>
              <a:gdLst/>
              <a:ahLst/>
              <a:cxnLst/>
              <a:rect l="l" t="t" r="r" b="b"/>
              <a:pathLst>
                <a:path w="271171" h="209550" extrusionOk="0">
                  <a:moveTo>
                    <a:pt x="203423" y="24684"/>
                  </a:moveTo>
                  <a:lnTo>
                    <a:pt x="208928" y="24773"/>
                  </a:lnTo>
                  <a:lnTo>
                    <a:pt x="214433" y="25039"/>
                  </a:lnTo>
                  <a:lnTo>
                    <a:pt x="219938" y="25483"/>
                  </a:lnTo>
                  <a:lnTo>
                    <a:pt x="225443" y="26105"/>
                  </a:lnTo>
                  <a:lnTo>
                    <a:pt x="228107" y="26549"/>
                  </a:lnTo>
                  <a:lnTo>
                    <a:pt x="230859" y="26993"/>
                  </a:lnTo>
                  <a:lnTo>
                    <a:pt x="233523" y="27437"/>
                  </a:lnTo>
                  <a:lnTo>
                    <a:pt x="236187" y="28058"/>
                  </a:lnTo>
                  <a:lnTo>
                    <a:pt x="238762" y="28680"/>
                  </a:lnTo>
                  <a:lnTo>
                    <a:pt x="241426" y="29301"/>
                  </a:lnTo>
                  <a:lnTo>
                    <a:pt x="244001" y="30012"/>
                  </a:lnTo>
                  <a:lnTo>
                    <a:pt x="246576" y="30811"/>
                  </a:lnTo>
                  <a:lnTo>
                    <a:pt x="246576" y="172612"/>
                  </a:lnTo>
                  <a:lnTo>
                    <a:pt x="244001" y="171813"/>
                  </a:lnTo>
                  <a:lnTo>
                    <a:pt x="241426" y="171103"/>
                  </a:lnTo>
                  <a:lnTo>
                    <a:pt x="238762" y="170393"/>
                  </a:lnTo>
                  <a:lnTo>
                    <a:pt x="236187" y="169771"/>
                  </a:lnTo>
                  <a:lnTo>
                    <a:pt x="233523" y="169238"/>
                  </a:lnTo>
                  <a:lnTo>
                    <a:pt x="230859" y="168706"/>
                  </a:lnTo>
                  <a:lnTo>
                    <a:pt x="228107" y="168262"/>
                  </a:lnTo>
                  <a:lnTo>
                    <a:pt x="225443" y="167906"/>
                  </a:lnTo>
                  <a:lnTo>
                    <a:pt x="219938" y="167196"/>
                  </a:lnTo>
                  <a:lnTo>
                    <a:pt x="214433" y="166752"/>
                  </a:lnTo>
                  <a:lnTo>
                    <a:pt x="208928" y="166486"/>
                  </a:lnTo>
                  <a:lnTo>
                    <a:pt x="203423" y="166397"/>
                  </a:lnTo>
                  <a:lnTo>
                    <a:pt x="199338" y="166486"/>
                  </a:lnTo>
                  <a:lnTo>
                    <a:pt x="195165" y="166752"/>
                  </a:lnTo>
                  <a:lnTo>
                    <a:pt x="190814" y="167196"/>
                  </a:lnTo>
                  <a:lnTo>
                    <a:pt x="186286" y="167818"/>
                  </a:lnTo>
                  <a:lnTo>
                    <a:pt x="181757" y="168617"/>
                  </a:lnTo>
                  <a:lnTo>
                    <a:pt x="177140" y="169505"/>
                  </a:lnTo>
                  <a:lnTo>
                    <a:pt x="172523" y="170570"/>
                  </a:lnTo>
                  <a:lnTo>
                    <a:pt x="167906" y="171724"/>
                  </a:lnTo>
                  <a:lnTo>
                    <a:pt x="163289" y="173056"/>
                  </a:lnTo>
                  <a:lnTo>
                    <a:pt x="158849" y="174477"/>
                  </a:lnTo>
                  <a:lnTo>
                    <a:pt x="154498" y="175986"/>
                  </a:lnTo>
                  <a:lnTo>
                    <a:pt x="150236" y="177585"/>
                  </a:lnTo>
                  <a:lnTo>
                    <a:pt x="146241" y="179272"/>
                  </a:lnTo>
                  <a:lnTo>
                    <a:pt x="142422" y="181136"/>
                  </a:lnTo>
                  <a:lnTo>
                    <a:pt x="138871" y="183001"/>
                  </a:lnTo>
                  <a:lnTo>
                    <a:pt x="135586" y="184866"/>
                  </a:lnTo>
                  <a:lnTo>
                    <a:pt x="135586" y="43153"/>
                  </a:lnTo>
                  <a:lnTo>
                    <a:pt x="138871" y="41200"/>
                  </a:lnTo>
                  <a:lnTo>
                    <a:pt x="142422" y="39335"/>
                  </a:lnTo>
                  <a:lnTo>
                    <a:pt x="146241" y="37559"/>
                  </a:lnTo>
                  <a:lnTo>
                    <a:pt x="150236" y="35783"/>
                  </a:lnTo>
                  <a:lnTo>
                    <a:pt x="154498" y="34185"/>
                  </a:lnTo>
                  <a:lnTo>
                    <a:pt x="158849" y="32676"/>
                  </a:lnTo>
                  <a:lnTo>
                    <a:pt x="163289" y="31255"/>
                  </a:lnTo>
                  <a:lnTo>
                    <a:pt x="167906" y="29923"/>
                  </a:lnTo>
                  <a:lnTo>
                    <a:pt x="172523" y="28769"/>
                  </a:lnTo>
                  <a:lnTo>
                    <a:pt x="177140" y="27703"/>
                  </a:lnTo>
                  <a:lnTo>
                    <a:pt x="181757" y="26815"/>
                  </a:lnTo>
                  <a:lnTo>
                    <a:pt x="186286" y="26016"/>
                  </a:lnTo>
                  <a:lnTo>
                    <a:pt x="190814" y="25483"/>
                  </a:lnTo>
                  <a:lnTo>
                    <a:pt x="195165" y="25039"/>
                  </a:lnTo>
                  <a:lnTo>
                    <a:pt x="199338" y="24773"/>
                  </a:lnTo>
                  <a:lnTo>
                    <a:pt x="203423" y="24684"/>
                  </a:lnTo>
                  <a:close/>
                  <a:moveTo>
                    <a:pt x="67748" y="0"/>
                  </a:moveTo>
                  <a:lnTo>
                    <a:pt x="63220" y="89"/>
                  </a:lnTo>
                  <a:lnTo>
                    <a:pt x="58692" y="266"/>
                  </a:lnTo>
                  <a:lnTo>
                    <a:pt x="54163" y="533"/>
                  </a:lnTo>
                  <a:lnTo>
                    <a:pt x="49546" y="977"/>
                  </a:lnTo>
                  <a:lnTo>
                    <a:pt x="45018" y="1509"/>
                  </a:lnTo>
                  <a:lnTo>
                    <a:pt x="40489" y="2220"/>
                  </a:lnTo>
                  <a:lnTo>
                    <a:pt x="35961" y="3108"/>
                  </a:lnTo>
                  <a:lnTo>
                    <a:pt x="31610" y="4173"/>
                  </a:lnTo>
                  <a:lnTo>
                    <a:pt x="27259" y="5328"/>
                  </a:lnTo>
                  <a:lnTo>
                    <a:pt x="22908" y="6659"/>
                  </a:lnTo>
                  <a:lnTo>
                    <a:pt x="18824" y="8169"/>
                  </a:lnTo>
                  <a:lnTo>
                    <a:pt x="16782" y="8968"/>
                  </a:lnTo>
                  <a:lnTo>
                    <a:pt x="14739" y="9856"/>
                  </a:lnTo>
                  <a:lnTo>
                    <a:pt x="12786" y="10744"/>
                  </a:lnTo>
                  <a:lnTo>
                    <a:pt x="10833" y="11721"/>
                  </a:lnTo>
                  <a:lnTo>
                    <a:pt x="8879" y="12697"/>
                  </a:lnTo>
                  <a:lnTo>
                    <a:pt x="7015" y="13763"/>
                  </a:lnTo>
                  <a:lnTo>
                    <a:pt x="5239" y="14917"/>
                  </a:lnTo>
                  <a:lnTo>
                    <a:pt x="3463" y="16071"/>
                  </a:lnTo>
                  <a:lnTo>
                    <a:pt x="1687" y="17226"/>
                  </a:lnTo>
                  <a:lnTo>
                    <a:pt x="0" y="18469"/>
                  </a:lnTo>
                  <a:lnTo>
                    <a:pt x="0" y="199073"/>
                  </a:lnTo>
                  <a:lnTo>
                    <a:pt x="0" y="199694"/>
                  </a:lnTo>
                  <a:lnTo>
                    <a:pt x="89" y="200227"/>
                  </a:lnTo>
                  <a:lnTo>
                    <a:pt x="266" y="200760"/>
                  </a:lnTo>
                  <a:lnTo>
                    <a:pt x="533" y="201381"/>
                  </a:lnTo>
                  <a:lnTo>
                    <a:pt x="799" y="201914"/>
                  </a:lnTo>
                  <a:lnTo>
                    <a:pt x="1154" y="202358"/>
                  </a:lnTo>
                  <a:lnTo>
                    <a:pt x="1865" y="203335"/>
                  </a:lnTo>
                  <a:lnTo>
                    <a:pt x="2841" y="204134"/>
                  </a:lnTo>
                  <a:lnTo>
                    <a:pt x="3374" y="204400"/>
                  </a:lnTo>
                  <a:lnTo>
                    <a:pt x="3907" y="204755"/>
                  </a:lnTo>
                  <a:lnTo>
                    <a:pt x="4440" y="204933"/>
                  </a:lnTo>
                  <a:lnTo>
                    <a:pt x="4972" y="205110"/>
                  </a:lnTo>
                  <a:lnTo>
                    <a:pt x="5594" y="205199"/>
                  </a:lnTo>
                  <a:lnTo>
                    <a:pt x="6127" y="205288"/>
                  </a:lnTo>
                  <a:lnTo>
                    <a:pt x="6571" y="205199"/>
                  </a:lnTo>
                  <a:lnTo>
                    <a:pt x="7015" y="205110"/>
                  </a:lnTo>
                  <a:lnTo>
                    <a:pt x="7725" y="204933"/>
                  </a:lnTo>
                  <a:lnTo>
                    <a:pt x="8435" y="204755"/>
                  </a:lnTo>
                  <a:lnTo>
                    <a:pt x="8790" y="204666"/>
                  </a:lnTo>
                  <a:lnTo>
                    <a:pt x="9234" y="204666"/>
                  </a:lnTo>
                  <a:lnTo>
                    <a:pt x="12431" y="203157"/>
                  </a:lnTo>
                  <a:lnTo>
                    <a:pt x="15805" y="201736"/>
                  </a:lnTo>
                  <a:lnTo>
                    <a:pt x="19268" y="200404"/>
                  </a:lnTo>
                  <a:lnTo>
                    <a:pt x="22908" y="199161"/>
                  </a:lnTo>
                  <a:lnTo>
                    <a:pt x="26549" y="197918"/>
                  </a:lnTo>
                  <a:lnTo>
                    <a:pt x="30367" y="196853"/>
                  </a:lnTo>
                  <a:lnTo>
                    <a:pt x="34185" y="195787"/>
                  </a:lnTo>
                  <a:lnTo>
                    <a:pt x="38003" y="194810"/>
                  </a:lnTo>
                  <a:lnTo>
                    <a:pt x="41910" y="194011"/>
                  </a:lnTo>
                  <a:lnTo>
                    <a:pt x="45817" y="193212"/>
                  </a:lnTo>
                  <a:lnTo>
                    <a:pt x="49635" y="192591"/>
                  </a:lnTo>
                  <a:lnTo>
                    <a:pt x="53453" y="192058"/>
                  </a:lnTo>
                  <a:lnTo>
                    <a:pt x="57182" y="191614"/>
                  </a:lnTo>
                  <a:lnTo>
                    <a:pt x="60823" y="191348"/>
                  </a:lnTo>
                  <a:lnTo>
                    <a:pt x="64374" y="191170"/>
                  </a:lnTo>
                  <a:lnTo>
                    <a:pt x="67748" y="191081"/>
                  </a:lnTo>
                  <a:lnTo>
                    <a:pt x="72277" y="191170"/>
                  </a:lnTo>
                  <a:lnTo>
                    <a:pt x="76894" y="191348"/>
                  </a:lnTo>
                  <a:lnTo>
                    <a:pt x="81422" y="191614"/>
                  </a:lnTo>
                  <a:lnTo>
                    <a:pt x="86040" y="192058"/>
                  </a:lnTo>
                  <a:lnTo>
                    <a:pt x="90568" y="192591"/>
                  </a:lnTo>
                  <a:lnTo>
                    <a:pt x="95096" y="193390"/>
                  </a:lnTo>
                  <a:lnTo>
                    <a:pt x="99536" y="194189"/>
                  </a:lnTo>
                  <a:lnTo>
                    <a:pt x="103976" y="195254"/>
                  </a:lnTo>
                  <a:lnTo>
                    <a:pt x="108326" y="196409"/>
                  </a:lnTo>
                  <a:lnTo>
                    <a:pt x="112588" y="197741"/>
                  </a:lnTo>
                  <a:lnTo>
                    <a:pt x="116762" y="199250"/>
                  </a:lnTo>
                  <a:lnTo>
                    <a:pt x="118804" y="200049"/>
                  </a:lnTo>
                  <a:lnTo>
                    <a:pt x="120846" y="200937"/>
                  </a:lnTo>
                  <a:lnTo>
                    <a:pt x="122799" y="201825"/>
                  </a:lnTo>
                  <a:lnTo>
                    <a:pt x="124753" y="202802"/>
                  </a:lnTo>
                  <a:lnTo>
                    <a:pt x="126618" y="203867"/>
                  </a:lnTo>
                  <a:lnTo>
                    <a:pt x="128482" y="204844"/>
                  </a:lnTo>
                  <a:lnTo>
                    <a:pt x="130347" y="205998"/>
                  </a:lnTo>
                  <a:lnTo>
                    <a:pt x="132123" y="207153"/>
                  </a:lnTo>
                  <a:lnTo>
                    <a:pt x="133898" y="208307"/>
                  </a:lnTo>
                  <a:lnTo>
                    <a:pt x="135586" y="209550"/>
                  </a:lnTo>
                  <a:lnTo>
                    <a:pt x="138871" y="207597"/>
                  </a:lnTo>
                  <a:lnTo>
                    <a:pt x="142422" y="205732"/>
                  </a:lnTo>
                  <a:lnTo>
                    <a:pt x="146241" y="203956"/>
                  </a:lnTo>
                  <a:lnTo>
                    <a:pt x="150236" y="202269"/>
                  </a:lnTo>
                  <a:lnTo>
                    <a:pt x="154498" y="200671"/>
                  </a:lnTo>
                  <a:lnTo>
                    <a:pt x="158849" y="199073"/>
                  </a:lnTo>
                  <a:lnTo>
                    <a:pt x="163289" y="197652"/>
                  </a:lnTo>
                  <a:lnTo>
                    <a:pt x="167906" y="196409"/>
                  </a:lnTo>
                  <a:lnTo>
                    <a:pt x="172523" y="195166"/>
                  </a:lnTo>
                  <a:lnTo>
                    <a:pt x="177140" y="194189"/>
                  </a:lnTo>
                  <a:lnTo>
                    <a:pt x="181757" y="193212"/>
                  </a:lnTo>
                  <a:lnTo>
                    <a:pt x="186286" y="192502"/>
                  </a:lnTo>
                  <a:lnTo>
                    <a:pt x="190814" y="191880"/>
                  </a:lnTo>
                  <a:lnTo>
                    <a:pt x="195165" y="191436"/>
                  </a:lnTo>
                  <a:lnTo>
                    <a:pt x="199338" y="191170"/>
                  </a:lnTo>
                  <a:lnTo>
                    <a:pt x="203423" y="191081"/>
                  </a:lnTo>
                  <a:lnTo>
                    <a:pt x="207241" y="191081"/>
                  </a:lnTo>
                  <a:lnTo>
                    <a:pt x="211059" y="191259"/>
                  </a:lnTo>
                  <a:lnTo>
                    <a:pt x="214877" y="191436"/>
                  </a:lnTo>
                  <a:lnTo>
                    <a:pt x="218695" y="191792"/>
                  </a:lnTo>
                  <a:lnTo>
                    <a:pt x="222513" y="192235"/>
                  </a:lnTo>
                  <a:lnTo>
                    <a:pt x="226331" y="192768"/>
                  </a:lnTo>
                  <a:lnTo>
                    <a:pt x="230060" y="193390"/>
                  </a:lnTo>
                  <a:lnTo>
                    <a:pt x="233790" y="194100"/>
                  </a:lnTo>
                  <a:lnTo>
                    <a:pt x="237519" y="194899"/>
                  </a:lnTo>
                  <a:lnTo>
                    <a:pt x="241159" y="195876"/>
                  </a:lnTo>
                  <a:lnTo>
                    <a:pt x="244800" y="196941"/>
                  </a:lnTo>
                  <a:lnTo>
                    <a:pt x="248351" y="198096"/>
                  </a:lnTo>
                  <a:lnTo>
                    <a:pt x="251903" y="199428"/>
                  </a:lnTo>
                  <a:lnTo>
                    <a:pt x="255277" y="200848"/>
                  </a:lnTo>
                  <a:lnTo>
                    <a:pt x="258651" y="202358"/>
                  </a:lnTo>
                  <a:lnTo>
                    <a:pt x="261937" y="204045"/>
                  </a:lnTo>
                  <a:lnTo>
                    <a:pt x="262736" y="204400"/>
                  </a:lnTo>
                  <a:lnTo>
                    <a:pt x="263446" y="204578"/>
                  </a:lnTo>
                  <a:lnTo>
                    <a:pt x="264156" y="204666"/>
                  </a:lnTo>
                  <a:lnTo>
                    <a:pt x="265044" y="204666"/>
                  </a:lnTo>
                  <a:lnTo>
                    <a:pt x="265577" y="204578"/>
                  </a:lnTo>
                  <a:lnTo>
                    <a:pt x="266199" y="204489"/>
                  </a:lnTo>
                  <a:lnTo>
                    <a:pt x="266731" y="204311"/>
                  </a:lnTo>
                  <a:lnTo>
                    <a:pt x="267264" y="204134"/>
                  </a:lnTo>
                  <a:lnTo>
                    <a:pt x="267797" y="203867"/>
                  </a:lnTo>
                  <a:lnTo>
                    <a:pt x="268330" y="203512"/>
                  </a:lnTo>
                  <a:lnTo>
                    <a:pt x="269306" y="202713"/>
                  </a:lnTo>
                  <a:lnTo>
                    <a:pt x="270017" y="201736"/>
                  </a:lnTo>
                  <a:lnTo>
                    <a:pt x="270372" y="201292"/>
                  </a:lnTo>
                  <a:lnTo>
                    <a:pt x="270638" y="200760"/>
                  </a:lnTo>
                  <a:lnTo>
                    <a:pt x="270905" y="200138"/>
                  </a:lnTo>
                  <a:lnTo>
                    <a:pt x="271082" y="199605"/>
                  </a:lnTo>
                  <a:lnTo>
                    <a:pt x="271171" y="199073"/>
                  </a:lnTo>
                  <a:lnTo>
                    <a:pt x="271171" y="198451"/>
                  </a:lnTo>
                  <a:lnTo>
                    <a:pt x="271171" y="18469"/>
                  </a:lnTo>
                  <a:lnTo>
                    <a:pt x="268418" y="16515"/>
                  </a:lnTo>
                  <a:lnTo>
                    <a:pt x="265488" y="14651"/>
                  </a:lnTo>
                  <a:lnTo>
                    <a:pt x="262558" y="12964"/>
                  </a:lnTo>
                  <a:lnTo>
                    <a:pt x="259539" y="11365"/>
                  </a:lnTo>
                  <a:lnTo>
                    <a:pt x="256432" y="9945"/>
                  </a:lnTo>
                  <a:lnTo>
                    <a:pt x="253235" y="8613"/>
                  </a:lnTo>
                  <a:lnTo>
                    <a:pt x="249950" y="7370"/>
                  </a:lnTo>
                  <a:lnTo>
                    <a:pt x="246576" y="6127"/>
                  </a:lnTo>
                  <a:lnTo>
                    <a:pt x="243912" y="5328"/>
                  </a:lnTo>
                  <a:lnTo>
                    <a:pt x="241337" y="4617"/>
                  </a:lnTo>
                  <a:lnTo>
                    <a:pt x="238673" y="3996"/>
                  </a:lnTo>
                  <a:lnTo>
                    <a:pt x="236009" y="3374"/>
                  </a:lnTo>
                  <a:lnTo>
                    <a:pt x="233346" y="2841"/>
                  </a:lnTo>
                  <a:lnTo>
                    <a:pt x="230682" y="2309"/>
                  </a:lnTo>
                  <a:lnTo>
                    <a:pt x="225266" y="1421"/>
                  </a:lnTo>
                  <a:lnTo>
                    <a:pt x="219760" y="799"/>
                  </a:lnTo>
                  <a:lnTo>
                    <a:pt x="214255" y="355"/>
                  </a:lnTo>
                  <a:lnTo>
                    <a:pt x="208839" y="89"/>
                  </a:lnTo>
                  <a:lnTo>
                    <a:pt x="203423" y="0"/>
                  </a:lnTo>
                  <a:lnTo>
                    <a:pt x="198894" y="89"/>
                  </a:lnTo>
                  <a:lnTo>
                    <a:pt x="194277" y="266"/>
                  </a:lnTo>
                  <a:lnTo>
                    <a:pt x="189749" y="533"/>
                  </a:lnTo>
                  <a:lnTo>
                    <a:pt x="185131" y="977"/>
                  </a:lnTo>
                  <a:lnTo>
                    <a:pt x="180603" y="1509"/>
                  </a:lnTo>
                  <a:lnTo>
                    <a:pt x="176075" y="2220"/>
                  </a:lnTo>
                  <a:lnTo>
                    <a:pt x="171635" y="3108"/>
                  </a:lnTo>
                  <a:lnTo>
                    <a:pt x="167195" y="4173"/>
                  </a:lnTo>
                  <a:lnTo>
                    <a:pt x="162845" y="5328"/>
                  </a:lnTo>
                  <a:lnTo>
                    <a:pt x="158583" y="6659"/>
                  </a:lnTo>
                  <a:lnTo>
                    <a:pt x="154409" y="8169"/>
                  </a:lnTo>
                  <a:lnTo>
                    <a:pt x="152367" y="8968"/>
                  </a:lnTo>
                  <a:lnTo>
                    <a:pt x="150325" y="9856"/>
                  </a:lnTo>
                  <a:lnTo>
                    <a:pt x="148372" y="10744"/>
                  </a:lnTo>
                  <a:lnTo>
                    <a:pt x="146418" y="11721"/>
                  </a:lnTo>
                  <a:lnTo>
                    <a:pt x="144554" y="12697"/>
                  </a:lnTo>
                  <a:lnTo>
                    <a:pt x="142689" y="13763"/>
                  </a:lnTo>
                  <a:lnTo>
                    <a:pt x="140824" y="14917"/>
                  </a:lnTo>
                  <a:lnTo>
                    <a:pt x="139048" y="16071"/>
                  </a:lnTo>
                  <a:lnTo>
                    <a:pt x="137273" y="17226"/>
                  </a:lnTo>
                  <a:lnTo>
                    <a:pt x="135586" y="18469"/>
                  </a:lnTo>
                  <a:lnTo>
                    <a:pt x="133898" y="17226"/>
                  </a:lnTo>
                  <a:lnTo>
                    <a:pt x="132123" y="16071"/>
                  </a:lnTo>
                  <a:lnTo>
                    <a:pt x="130347" y="14917"/>
                  </a:lnTo>
                  <a:lnTo>
                    <a:pt x="128482" y="13763"/>
                  </a:lnTo>
                  <a:lnTo>
                    <a:pt x="126618" y="12697"/>
                  </a:lnTo>
                  <a:lnTo>
                    <a:pt x="124753" y="11721"/>
                  </a:lnTo>
                  <a:lnTo>
                    <a:pt x="122799" y="10744"/>
                  </a:lnTo>
                  <a:lnTo>
                    <a:pt x="120846" y="9856"/>
                  </a:lnTo>
                  <a:lnTo>
                    <a:pt x="118804" y="8968"/>
                  </a:lnTo>
                  <a:lnTo>
                    <a:pt x="116762" y="8169"/>
                  </a:lnTo>
                  <a:lnTo>
                    <a:pt x="112588" y="6659"/>
                  </a:lnTo>
                  <a:lnTo>
                    <a:pt x="108326" y="5328"/>
                  </a:lnTo>
                  <a:lnTo>
                    <a:pt x="103976" y="4173"/>
                  </a:lnTo>
                  <a:lnTo>
                    <a:pt x="99536" y="3108"/>
                  </a:lnTo>
                  <a:lnTo>
                    <a:pt x="95096" y="2220"/>
                  </a:lnTo>
                  <a:lnTo>
                    <a:pt x="90568" y="1509"/>
                  </a:lnTo>
                  <a:lnTo>
                    <a:pt x="86040" y="977"/>
                  </a:lnTo>
                  <a:lnTo>
                    <a:pt x="81422" y="533"/>
                  </a:lnTo>
                  <a:lnTo>
                    <a:pt x="76894" y="266"/>
                  </a:lnTo>
                  <a:lnTo>
                    <a:pt x="72277" y="89"/>
                  </a:lnTo>
                  <a:lnTo>
                    <a:pt x="67748"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86" name="Google Shape;386;p62"/>
            <p:cNvSpPr/>
            <p:nvPr/>
          </p:nvSpPr>
          <p:spPr>
            <a:xfrm>
              <a:off x="4118525" y="1625500"/>
              <a:ext cx="2157675" cy="765850"/>
            </a:xfrm>
            <a:custGeom>
              <a:avLst/>
              <a:gdLst/>
              <a:ahLst/>
              <a:cxnLst/>
              <a:rect l="l" t="t" r="r" b="b"/>
              <a:pathLst>
                <a:path w="86307" h="30634" extrusionOk="0">
                  <a:moveTo>
                    <a:pt x="51589" y="0"/>
                  </a:moveTo>
                  <a:lnTo>
                    <a:pt x="47682" y="178"/>
                  </a:lnTo>
                  <a:lnTo>
                    <a:pt x="43864" y="355"/>
                  </a:lnTo>
                  <a:lnTo>
                    <a:pt x="40135" y="622"/>
                  </a:lnTo>
                  <a:lnTo>
                    <a:pt x="36405" y="977"/>
                  </a:lnTo>
                  <a:lnTo>
                    <a:pt x="32765" y="1421"/>
                  </a:lnTo>
                  <a:lnTo>
                    <a:pt x="29213" y="1954"/>
                  </a:lnTo>
                  <a:lnTo>
                    <a:pt x="25662" y="2575"/>
                  </a:lnTo>
                  <a:lnTo>
                    <a:pt x="22199" y="3286"/>
                  </a:lnTo>
                  <a:lnTo>
                    <a:pt x="18825" y="3996"/>
                  </a:lnTo>
                  <a:lnTo>
                    <a:pt x="15539" y="4884"/>
                  </a:lnTo>
                  <a:lnTo>
                    <a:pt x="12254" y="5772"/>
                  </a:lnTo>
                  <a:lnTo>
                    <a:pt x="9057" y="6748"/>
                  </a:lnTo>
                  <a:lnTo>
                    <a:pt x="5950" y="7814"/>
                  </a:lnTo>
                  <a:lnTo>
                    <a:pt x="2931" y="8968"/>
                  </a:lnTo>
                  <a:lnTo>
                    <a:pt x="1" y="10211"/>
                  </a:lnTo>
                  <a:lnTo>
                    <a:pt x="1" y="30634"/>
                  </a:lnTo>
                  <a:lnTo>
                    <a:pt x="2664" y="29213"/>
                  </a:lnTo>
                  <a:lnTo>
                    <a:pt x="5417" y="27881"/>
                  </a:lnTo>
                  <a:lnTo>
                    <a:pt x="8347" y="26638"/>
                  </a:lnTo>
                  <a:lnTo>
                    <a:pt x="11455" y="25395"/>
                  </a:lnTo>
                  <a:lnTo>
                    <a:pt x="14563" y="24329"/>
                  </a:lnTo>
                  <a:lnTo>
                    <a:pt x="17848" y="23353"/>
                  </a:lnTo>
                  <a:lnTo>
                    <a:pt x="21133" y="22465"/>
                  </a:lnTo>
                  <a:lnTo>
                    <a:pt x="24596" y="21577"/>
                  </a:lnTo>
                  <a:lnTo>
                    <a:pt x="28148" y="20866"/>
                  </a:lnTo>
                  <a:lnTo>
                    <a:pt x="31788" y="20245"/>
                  </a:lnTo>
                  <a:lnTo>
                    <a:pt x="35606" y="19712"/>
                  </a:lnTo>
                  <a:lnTo>
                    <a:pt x="39424" y="19268"/>
                  </a:lnTo>
                  <a:lnTo>
                    <a:pt x="43331" y="18913"/>
                  </a:lnTo>
                  <a:lnTo>
                    <a:pt x="47238" y="18647"/>
                  </a:lnTo>
                  <a:lnTo>
                    <a:pt x="51322" y="18469"/>
                  </a:lnTo>
                  <a:lnTo>
                    <a:pt x="59491" y="18469"/>
                  </a:lnTo>
                  <a:lnTo>
                    <a:pt x="63487" y="18647"/>
                  </a:lnTo>
                  <a:lnTo>
                    <a:pt x="67483" y="18913"/>
                  </a:lnTo>
                  <a:lnTo>
                    <a:pt x="71389" y="19268"/>
                  </a:lnTo>
                  <a:lnTo>
                    <a:pt x="75207" y="19712"/>
                  </a:lnTo>
                  <a:lnTo>
                    <a:pt x="79026" y="20245"/>
                  </a:lnTo>
                  <a:lnTo>
                    <a:pt x="82666" y="20955"/>
                  </a:lnTo>
                  <a:lnTo>
                    <a:pt x="86307" y="21666"/>
                  </a:lnTo>
                  <a:lnTo>
                    <a:pt x="86307" y="2930"/>
                  </a:lnTo>
                  <a:lnTo>
                    <a:pt x="82577" y="2309"/>
                  </a:lnTo>
                  <a:lnTo>
                    <a:pt x="78848" y="1687"/>
                  </a:lnTo>
                  <a:lnTo>
                    <a:pt x="75030" y="1155"/>
                  </a:lnTo>
                  <a:lnTo>
                    <a:pt x="71212" y="711"/>
                  </a:lnTo>
                  <a:lnTo>
                    <a:pt x="67305" y="444"/>
                  </a:lnTo>
                  <a:lnTo>
                    <a:pt x="63398" y="178"/>
                  </a:lnTo>
                  <a:lnTo>
                    <a:pt x="59403" y="0"/>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87" name="Google Shape;387;p62"/>
            <p:cNvSpPr/>
            <p:nvPr/>
          </p:nvSpPr>
          <p:spPr>
            <a:xfrm>
              <a:off x="4118525" y="2444600"/>
              <a:ext cx="2157675" cy="768075"/>
            </a:xfrm>
            <a:custGeom>
              <a:avLst/>
              <a:gdLst/>
              <a:ahLst/>
              <a:cxnLst/>
              <a:rect l="l" t="t" r="r" b="b"/>
              <a:pathLst>
                <a:path w="86307" h="30723" extrusionOk="0">
                  <a:moveTo>
                    <a:pt x="51589" y="1"/>
                  </a:moveTo>
                  <a:lnTo>
                    <a:pt x="47682" y="178"/>
                  </a:lnTo>
                  <a:lnTo>
                    <a:pt x="43864" y="356"/>
                  </a:lnTo>
                  <a:lnTo>
                    <a:pt x="40135" y="711"/>
                  </a:lnTo>
                  <a:lnTo>
                    <a:pt x="36405" y="1066"/>
                  </a:lnTo>
                  <a:lnTo>
                    <a:pt x="32765" y="1510"/>
                  </a:lnTo>
                  <a:lnTo>
                    <a:pt x="29213" y="2043"/>
                  </a:lnTo>
                  <a:lnTo>
                    <a:pt x="25662" y="2664"/>
                  </a:lnTo>
                  <a:lnTo>
                    <a:pt x="22199" y="3375"/>
                  </a:lnTo>
                  <a:lnTo>
                    <a:pt x="18825" y="4085"/>
                  </a:lnTo>
                  <a:lnTo>
                    <a:pt x="15539" y="4973"/>
                  </a:lnTo>
                  <a:lnTo>
                    <a:pt x="12254" y="5861"/>
                  </a:lnTo>
                  <a:lnTo>
                    <a:pt x="9057" y="6838"/>
                  </a:lnTo>
                  <a:lnTo>
                    <a:pt x="5950" y="7903"/>
                  </a:lnTo>
                  <a:lnTo>
                    <a:pt x="2931" y="9057"/>
                  </a:lnTo>
                  <a:lnTo>
                    <a:pt x="1" y="10212"/>
                  </a:lnTo>
                  <a:lnTo>
                    <a:pt x="1" y="30723"/>
                  </a:lnTo>
                  <a:lnTo>
                    <a:pt x="2664" y="29213"/>
                  </a:lnTo>
                  <a:lnTo>
                    <a:pt x="5417" y="27881"/>
                  </a:lnTo>
                  <a:lnTo>
                    <a:pt x="8347" y="26638"/>
                  </a:lnTo>
                  <a:lnTo>
                    <a:pt x="11455" y="25484"/>
                  </a:lnTo>
                  <a:lnTo>
                    <a:pt x="14563" y="24330"/>
                  </a:lnTo>
                  <a:lnTo>
                    <a:pt x="17848" y="23353"/>
                  </a:lnTo>
                  <a:lnTo>
                    <a:pt x="21133" y="22465"/>
                  </a:lnTo>
                  <a:lnTo>
                    <a:pt x="24596" y="21666"/>
                  </a:lnTo>
                  <a:lnTo>
                    <a:pt x="28148" y="20867"/>
                  </a:lnTo>
                  <a:lnTo>
                    <a:pt x="31788" y="20245"/>
                  </a:lnTo>
                  <a:lnTo>
                    <a:pt x="35606" y="19713"/>
                  </a:lnTo>
                  <a:lnTo>
                    <a:pt x="39424" y="19269"/>
                  </a:lnTo>
                  <a:lnTo>
                    <a:pt x="43331" y="18913"/>
                  </a:lnTo>
                  <a:lnTo>
                    <a:pt x="47238" y="18647"/>
                  </a:lnTo>
                  <a:lnTo>
                    <a:pt x="51322" y="18558"/>
                  </a:lnTo>
                  <a:lnTo>
                    <a:pt x="55496" y="18469"/>
                  </a:lnTo>
                  <a:lnTo>
                    <a:pt x="59491" y="18558"/>
                  </a:lnTo>
                  <a:lnTo>
                    <a:pt x="63487" y="18736"/>
                  </a:lnTo>
                  <a:lnTo>
                    <a:pt x="67483" y="18913"/>
                  </a:lnTo>
                  <a:lnTo>
                    <a:pt x="71389" y="19269"/>
                  </a:lnTo>
                  <a:lnTo>
                    <a:pt x="75207" y="19801"/>
                  </a:lnTo>
                  <a:lnTo>
                    <a:pt x="79026" y="20334"/>
                  </a:lnTo>
                  <a:lnTo>
                    <a:pt x="82666" y="20956"/>
                  </a:lnTo>
                  <a:lnTo>
                    <a:pt x="86307" y="21666"/>
                  </a:lnTo>
                  <a:lnTo>
                    <a:pt x="86307" y="2931"/>
                  </a:lnTo>
                  <a:lnTo>
                    <a:pt x="82577" y="2309"/>
                  </a:lnTo>
                  <a:lnTo>
                    <a:pt x="78848" y="1688"/>
                  </a:lnTo>
                  <a:lnTo>
                    <a:pt x="75030" y="1244"/>
                  </a:lnTo>
                  <a:lnTo>
                    <a:pt x="71212" y="800"/>
                  </a:lnTo>
                  <a:lnTo>
                    <a:pt x="67305" y="445"/>
                  </a:lnTo>
                  <a:lnTo>
                    <a:pt x="63398" y="178"/>
                  </a:lnTo>
                  <a:lnTo>
                    <a:pt x="59403" y="89"/>
                  </a:lnTo>
                  <a:lnTo>
                    <a:pt x="55496" y="1"/>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88" name="Google Shape;388;p62"/>
            <p:cNvSpPr/>
            <p:nvPr/>
          </p:nvSpPr>
          <p:spPr>
            <a:xfrm>
              <a:off x="4118525" y="3268150"/>
              <a:ext cx="2157675" cy="765850"/>
            </a:xfrm>
            <a:custGeom>
              <a:avLst/>
              <a:gdLst/>
              <a:ahLst/>
              <a:cxnLst/>
              <a:rect l="l" t="t" r="r" b="b"/>
              <a:pathLst>
                <a:path w="86307" h="30634" extrusionOk="0">
                  <a:moveTo>
                    <a:pt x="51589" y="1"/>
                  </a:moveTo>
                  <a:lnTo>
                    <a:pt x="47682" y="178"/>
                  </a:lnTo>
                  <a:lnTo>
                    <a:pt x="43864" y="356"/>
                  </a:lnTo>
                  <a:lnTo>
                    <a:pt x="40135" y="622"/>
                  </a:lnTo>
                  <a:lnTo>
                    <a:pt x="36405" y="977"/>
                  </a:lnTo>
                  <a:lnTo>
                    <a:pt x="32765" y="1421"/>
                  </a:lnTo>
                  <a:lnTo>
                    <a:pt x="29213" y="1954"/>
                  </a:lnTo>
                  <a:lnTo>
                    <a:pt x="25662" y="2576"/>
                  </a:lnTo>
                  <a:lnTo>
                    <a:pt x="22199" y="3286"/>
                  </a:lnTo>
                  <a:lnTo>
                    <a:pt x="18825" y="3996"/>
                  </a:lnTo>
                  <a:lnTo>
                    <a:pt x="15539" y="4884"/>
                  </a:lnTo>
                  <a:lnTo>
                    <a:pt x="12254" y="5772"/>
                  </a:lnTo>
                  <a:lnTo>
                    <a:pt x="9057" y="6749"/>
                  </a:lnTo>
                  <a:lnTo>
                    <a:pt x="5950" y="7814"/>
                  </a:lnTo>
                  <a:lnTo>
                    <a:pt x="2931" y="8969"/>
                  </a:lnTo>
                  <a:lnTo>
                    <a:pt x="1" y="10212"/>
                  </a:lnTo>
                  <a:lnTo>
                    <a:pt x="1" y="30634"/>
                  </a:lnTo>
                  <a:lnTo>
                    <a:pt x="2664" y="29213"/>
                  </a:lnTo>
                  <a:lnTo>
                    <a:pt x="5417" y="27881"/>
                  </a:lnTo>
                  <a:lnTo>
                    <a:pt x="8347" y="26638"/>
                  </a:lnTo>
                  <a:lnTo>
                    <a:pt x="11455" y="25395"/>
                  </a:lnTo>
                  <a:lnTo>
                    <a:pt x="14563" y="24330"/>
                  </a:lnTo>
                  <a:lnTo>
                    <a:pt x="17848" y="23353"/>
                  </a:lnTo>
                  <a:lnTo>
                    <a:pt x="21133" y="22465"/>
                  </a:lnTo>
                  <a:lnTo>
                    <a:pt x="24596" y="21577"/>
                  </a:lnTo>
                  <a:lnTo>
                    <a:pt x="28148" y="20867"/>
                  </a:lnTo>
                  <a:lnTo>
                    <a:pt x="31788" y="20245"/>
                  </a:lnTo>
                  <a:lnTo>
                    <a:pt x="35606" y="19713"/>
                  </a:lnTo>
                  <a:lnTo>
                    <a:pt x="39424" y="19269"/>
                  </a:lnTo>
                  <a:lnTo>
                    <a:pt x="43331" y="18913"/>
                  </a:lnTo>
                  <a:lnTo>
                    <a:pt x="47238" y="18647"/>
                  </a:lnTo>
                  <a:lnTo>
                    <a:pt x="51322" y="18469"/>
                  </a:lnTo>
                  <a:lnTo>
                    <a:pt x="55496" y="18469"/>
                  </a:lnTo>
                  <a:lnTo>
                    <a:pt x="59491" y="18558"/>
                  </a:lnTo>
                  <a:lnTo>
                    <a:pt x="63487" y="18647"/>
                  </a:lnTo>
                  <a:lnTo>
                    <a:pt x="67483" y="18913"/>
                  </a:lnTo>
                  <a:lnTo>
                    <a:pt x="71389" y="19269"/>
                  </a:lnTo>
                  <a:lnTo>
                    <a:pt x="75207" y="19713"/>
                  </a:lnTo>
                  <a:lnTo>
                    <a:pt x="79026" y="20245"/>
                  </a:lnTo>
                  <a:lnTo>
                    <a:pt x="82666" y="20956"/>
                  </a:lnTo>
                  <a:lnTo>
                    <a:pt x="86307" y="21666"/>
                  </a:lnTo>
                  <a:lnTo>
                    <a:pt x="86307" y="2931"/>
                  </a:lnTo>
                  <a:lnTo>
                    <a:pt x="82577" y="2220"/>
                  </a:lnTo>
                  <a:lnTo>
                    <a:pt x="78848" y="1599"/>
                  </a:lnTo>
                  <a:lnTo>
                    <a:pt x="75030" y="1155"/>
                  </a:lnTo>
                  <a:lnTo>
                    <a:pt x="71212" y="711"/>
                  </a:lnTo>
                  <a:lnTo>
                    <a:pt x="67305" y="356"/>
                  </a:lnTo>
                  <a:lnTo>
                    <a:pt x="63398" y="178"/>
                  </a:lnTo>
                  <a:lnTo>
                    <a:pt x="59403" y="1"/>
                  </a:lnTo>
                  <a:close/>
                </a:path>
              </a:pathLst>
            </a:custGeom>
            <a:solidFill>
              <a:srgbClr val="FFFFFF"/>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7E8E2"/>
        </a:solidFill>
        <a:effectLst/>
      </p:bgPr>
    </p:bg>
    <p:spTree>
      <p:nvGrpSpPr>
        <p:cNvPr id="1" name="Shape 392"/>
        <p:cNvGrpSpPr/>
        <p:nvPr/>
      </p:nvGrpSpPr>
      <p:grpSpPr>
        <a:xfrm>
          <a:off x="0" y="0"/>
          <a:ext cx="0" cy="0"/>
          <a:chOff x="0" y="0"/>
          <a:chExt cx="0" cy="0"/>
        </a:xfrm>
      </p:grpSpPr>
      <p:sp>
        <p:nvSpPr>
          <p:cNvPr id="393" name="Google Shape;393;p63"/>
          <p:cNvSpPr txBox="1"/>
          <p:nvPr/>
        </p:nvSpPr>
        <p:spPr>
          <a:xfrm>
            <a:off x="2992394" y="219825"/>
            <a:ext cx="4931100" cy="554100"/>
          </a:xfrm>
          <a:prstGeom prst="rect">
            <a:avLst/>
          </a:prstGeom>
          <a:noFill/>
          <a:ln>
            <a:noFill/>
          </a:ln>
        </p:spPr>
        <p:txBody>
          <a:bodyPr spcFirstLastPara="1" wrap="square" lIns="0" tIns="91425" rIns="91425" bIns="91425" rtlCol="0" anchor="t" anchorCtr="0">
            <a:spAutoFit/>
          </a:bodyPr>
          <a:lstStyle/>
          <a:p>
            <a:pPr marL="0" lvl="0" indent="0" algn="l" rtl="0">
              <a:spcBef>
                <a:spcPts val="0"/>
              </a:spcBef>
              <a:spcAft>
                <a:spcPts val="0"/>
              </a:spcAft>
              <a:buNone/>
            </a:pPr>
            <a:r>
              <a:rPr lang="es" sz="2400" dirty="0">
                <a:solidFill>
                  <a:srgbClr val="5F6368"/>
                </a:solidFill>
                <a:latin typeface="Open Sans"/>
                <a:ea typeface="Open Sans"/>
                <a:cs typeface="Open Sans"/>
                <a:sym typeface="Open Sans"/>
              </a:rPr>
              <a:t>Próximos pasos</a:t>
            </a:r>
            <a:endParaRPr sz="2400" dirty="0">
              <a:solidFill>
                <a:srgbClr val="5F6368"/>
              </a:solidFill>
              <a:latin typeface="Open Sans"/>
              <a:ea typeface="Open Sans"/>
              <a:cs typeface="Open Sans"/>
              <a:sym typeface="Open Sans"/>
            </a:endParaRPr>
          </a:p>
        </p:txBody>
      </p:sp>
      <p:sp>
        <p:nvSpPr>
          <p:cNvPr id="394" name="Google Shape;394;p63"/>
          <p:cNvSpPr/>
          <p:nvPr/>
        </p:nvSpPr>
        <p:spPr>
          <a:xfrm>
            <a:off x="1418007" y="1472325"/>
            <a:ext cx="2436300" cy="3174300"/>
          </a:xfrm>
          <a:prstGeom prst="rect">
            <a:avLst/>
          </a:prstGeom>
          <a:solidFill>
            <a:srgbClr val="F8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95" name="Google Shape;395;p63"/>
          <p:cNvSpPr txBox="1"/>
          <p:nvPr/>
        </p:nvSpPr>
        <p:spPr>
          <a:xfrm>
            <a:off x="1611657" y="1917800"/>
            <a:ext cx="2049000" cy="1671196"/>
          </a:xfrm>
          <a:prstGeom prst="rect">
            <a:avLst/>
          </a:prstGeom>
          <a:noFill/>
          <a:ln>
            <a:noFill/>
          </a:ln>
        </p:spPr>
        <p:txBody>
          <a:bodyPr spcFirstLastPara="1" wrap="square" lIns="91425" tIns="91425" rIns="91425" bIns="91425" rtlCol="0" anchor="t" anchorCtr="0">
            <a:spAutoFit/>
          </a:bodyPr>
          <a:lstStyle/>
          <a:p>
            <a:pPr marL="0" lvl="0" indent="0" algn="ctr" rtl="0">
              <a:lnSpc>
                <a:spcPct val="115000"/>
              </a:lnSpc>
              <a:spcBef>
                <a:spcPts val="0"/>
              </a:spcBef>
              <a:spcAft>
                <a:spcPts val="0"/>
              </a:spcAft>
              <a:buClr>
                <a:schemeClr val="dk1"/>
              </a:buClr>
              <a:buSzPts val="1100"/>
              <a:buFont typeface="Arial"/>
              <a:buNone/>
            </a:pPr>
            <a:r>
              <a:rPr lang="es-419" sz="1200" dirty="0">
                <a:solidFill>
                  <a:srgbClr val="5F6368"/>
                </a:solidFill>
                <a:latin typeface="Open Sans"/>
                <a:ea typeface="Open Sans"/>
                <a:cs typeface="Open Sans"/>
                <a:sym typeface="Open Sans"/>
              </a:rPr>
              <a:t>Realizaría un último estudio de usabilidad con el prototipo terminado par a poder recibir </a:t>
            </a:r>
            <a:r>
              <a:rPr lang="es-419" sz="1200" dirty="0" err="1">
                <a:solidFill>
                  <a:srgbClr val="5F6368"/>
                </a:solidFill>
                <a:latin typeface="Open Sans"/>
                <a:ea typeface="Open Sans"/>
                <a:cs typeface="Open Sans"/>
                <a:sym typeface="Open Sans"/>
              </a:rPr>
              <a:t>feedback</a:t>
            </a:r>
            <a:r>
              <a:rPr lang="es-419" sz="1200" dirty="0">
                <a:solidFill>
                  <a:srgbClr val="5F6368"/>
                </a:solidFill>
                <a:latin typeface="Open Sans"/>
                <a:ea typeface="Open Sans"/>
                <a:cs typeface="Open Sans"/>
                <a:sym typeface="Open Sans"/>
              </a:rPr>
              <a:t> y ajustar los inconvenientes que se vaya planteado</a:t>
            </a:r>
            <a:endParaRPr lang="es-419" sz="1200" dirty="0"/>
          </a:p>
        </p:txBody>
      </p:sp>
      <p:sp>
        <p:nvSpPr>
          <p:cNvPr id="398" name="Google Shape;398;p63"/>
          <p:cNvSpPr/>
          <p:nvPr/>
        </p:nvSpPr>
        <p:spPr>
          <a:xfrm>
            <a:off x="4496444" y="1472325"/>
            <a:ext cx="2436300" cy="3174300"/>
          </a:xfrm>
          <a:prstGeom prst="rect">
            <a:avLst/>
          </a:prstGeom>
          <a:solidFill>
            <a:srgbClr val="F8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399" name="Google Shape;399;p63"/>
          <p:cNvSpPr txBox="1"/>
          <p:nvPr/>
        </p:nvSpPr>
        <p:spPr>
          <a:xfrm>
            <a:off x="4690094" y="1917800"/>
            <a:ext cx="2049000" cy="1458831"/>
          </a:xfrm>
          <a:prstGeom prst="rect">
            <a:avLst/>
          </a:prstGeom>
          <a:noFill/>
          <a:ln>
            <a:noFill/>
          </a:ln>
        </p:spPr>
        <p:txBody>
          <a:bodyPr spcFirstLastPara="1" wrap="square" lIns="91425" tIns="91425" rIns="91425" bIns="91425" rtlCol="0" anchor="t" anchorCtr="0">
            <a:spAutoFit/>
          </a:bodyPr>
          <a:lstStyle/>
          <a:p>
            <a:pPr marL="0" lvl="0" indent="0" algn="ctr" rtl="0">
              <a:lnSpc>
                <a:spcPct val="115000"/>
              </a:lnSpc>
              <a:spcBef>
                <a:spcPts val="0"/>
              </a:spcBef>
              <a:spcAft>
                <a:spcPts val="0"/>
              </a:spcAft>
              <a:buNone/>
            </a:pPr>
            <a:r>
              <a:rPr lang="es-419" sz="1200" dirty="0">
                <a:solidFill>
                  <a:srgbClr val="5F6368"/>
                </a:solidFill>
                <a:latin typeface="Open Sans"/>
                <a:ea typeface="Open Sans"/>
                <a:cs typeface="Open Sans"/>
                <a:sym typeface="Open Sans"/>
              </a:rPr>
              <a:t>Crear pestañas faltantes para poder lograr que en el prototipo se pueda acceder a cada icono o interacción que se presenta.</a:t>
            </a:r>
            <a:endParaRPr sz="1200" dirty="0"/>
          </a:p>
        </p:txBody>
      </p:sp>
      <p:sp>
        <p:nvSpPr>
          <p:cNvPr id="400" name="Google Shape;400;p63"/>
          <p:cNvSpPr/>
          <p:nvPr/>
        </p:nvSpPr>
        <p:spPr>
          <a:xfrm>
            <a:off x="2379507" y="1187633"/>
            <a:ext cx="513300" cy="513300"/>
          </a:xfrm>
          <a:prstGeom prst="ellipse">
            <a:avLst/>
          </a:prstGeom>
          <a:solidFill>
            <a:schemeClr val="accent2">
              <a:lumMod val="40000"/>
              <a:lumOff val="60000"/>
            </a:schemeClr>
          </a:solidFill>
          <a:ln>
            <a:noFill/>
          </a:ln>
        </p:spPr>
        <p:txBody>
          <a:bodyPr spcFirstLastPara="1" wrap="square" lIns="0" tIns="0" rIns="0" bIns="0" rtlCol="0" anchor="ctr" anchorCtr="0">
            <a:noAutofit/>
          </a:bodyPr>
          <a:lstStyle/>
          <a:p>
            <a:pPr marL="0" lvl="0" indent="0" algn="ctr" rtl="0">
              <a:spcBef>
                <a:spcPts val="0"/>
              </a:spcBef>
              <a:spcAft>
                <a:spcPts val="0"/>
              </a:spcAft>
              <a:buNone/>
            </a:pPr>
            <a:r>
              <a:rPr lang="es" sz="2200">
                <a:solidFill>
                  <a:srgbClr val="FFFFFF"/>
                </a:solidFill>
                <a:latin typeface="Google Sans Medium"/>
                <a:ea typeface="Google Sans Medium"/>
                <a:cs typeface="Google Sans Medium"/>
                <a:sym typeface="Google Sans Medium"/>
              </a:rPr>
              <a:t>1</a:t>
            </a:r>
            <a:endParaRPr sz="2200">
              <a:solidFill>
                <a:srgbClr val="FFFFFF"/>
              </a:solidFill>
              <a:latin typeface="Google Sans Medium"/>
              <a:ea typeface="Google Sans Medium"/>
              <a:cs typeface="Google Sans Medium"/>
              <a:sym typeface="Google Sans Medium"/>
            </a:endParaRPr>
          </a:p>
        </p:txBody>
      </p:sp>
      <p:sp>
        <p:nvSpPr>
          <p:cNvPr id="402" name="Google Shape;402;p63"/>
          <p:cNvSpPr/>
          <p:nvPr/>
        </p:nvSpPr>
        <p:spPr>
          <a:xfrm>
            <a:off x="5457944" y="1187633"/>
            <a:ext cx="513300" cy="513300"/>
          </a:xfrm>
          <a:prstGeom prst="ellipse">
            <a:avLst/>
          </a:prstGeom>
          <a:solidFill>
            <a:schemeClr val="accent2">
              <a:lumMod val="40000"/>
              <a:lumOff val="60000"/>
            </a:schemeClr>
          </a:solidFill>
          <a:ln>
            <a:noFill/>
          </a:ln>
        </p:spPr>
        <p:txBody>
          <a:bodyPr spcFirstLastPara="1" wrap="square" lIns="0" tIns="0" rIns="0" bIns="0" rtlCol="0" anchor="ctr" anchorCtr="0">
            <a:noAutofit/>
          </a:bodyPr>
          <a:lstStyle/>
          <a:p>
            <a:pPr marL="0" lvl="0" indent="0" algn="ctr" rtl="0">
              <a:spcBef>
                <a:spcPts val="0"/>
              </a:spcBef>
              <a:spcAft>
                <a:spcPts val="0"/>
              </a:spcAft>
              <a:buNone/>
            </a:pPr>
            <a:r>
              <a:rPr lang="es" sz="2200" dirty="0">
                <a:solidFill>
                  <a:srgbClr val="FFFFFF"/>
                </a:solidFill>
                <a:latin typeface="Google Sans Medium"/>
                <a:ea typeface="Google Sans Medium"/>
                <a:cs typeface="Google Sans Medium"/>
                <a:sym typeface="Google Sans Medium"/>
              </a:rPr>
              <a:t>2</a:t>
            </a:r>
            <a:endParaRPr sz="2200" dirty="0">
              <a:solidFill>
                <a:srgbClr val="FFFFFF"/>
              </a:solidFill>
              <a:latin typeface="Google Sans Medium"/>
              <a:ea typeface="Google Sans Medium"/>
              <a:cs typeface="Google Sans Medium"/>
              <a:sym typeface="Google Sans Medium"/>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7E8E2"/>
        </a:solidFill>
        <a:effectLst/>
      </p:bgPr>
    </p:bg>
    <p:spTree>
      <p:nvGrpSpPr>
        <p:cNvPr id="1" name="Shape 406"/>
        <p:cNvGrpSpPr/>
        <p:nvPr/>
      </p:nvGrpSpPr>
      <p:grpSpPr>
        <a:xfrm>
          <a:off x="0" y="0"/>
          <a:ext cx="0" cy="0"/>
          <a:chOff x="0" y="0"/>
          <a:chExt cx="0" cy="0"/>
        </a:xfrm>
      </p:grpSpPr>
      <p:sp>
        <p:nvSpPr>
          <p:cNvPr id="407" name="Google Shape;407;p64"/>
          <p:cNvSpPr txBox="1"/>
          <p:nvPr/>
        </p:nvSpPr>
        <p:spPr>
          <a:xfrm>
            <a:off x="517675" y="524338"/>
            <a:ext cx="4931100" cy="554100"/>
          </a:xfrm>
          <a:prstGeom prst="rect">
            <a:avLst/>
          </a:prstGeom>
          <a:noFill/>
          <a:ln>
            <a:noFill/>
          </a:ln>
        </p:spPr>
        <p:txBody>
          <a:bodyPr spcFirstLastPara="1" wrap="square" lIns="0" tIns="91425" rIns="91425" bIns="91425" rtlCol="0" anchor="t" anchorCtr="0">
            <a:spAutoFit/>
          </a:bodyPr>
          <a:lstStyle/>
          <a:p>
            <a:pPr marL="0" lvl="0" indent="0" algn="l" rtl="0">
              <a:spcBef>
                <a:spcPts val="0"/>
              </a:spcBef>
              <a:spcAft>
                <a:spcPts val="0"/>
              </a:spcAft>
              <a:buNone/>
            </a:pPr>
            <a:r>
              <a:rPr lang="es" sz="2400">
                <a:solidFill>
                  <a:srgbClr val="5F6368"/>
                </a:solidFill>
                <a:latin typeface="Open Sans"/>
                <a:ea typeface="Open Sans"/>
                <a:cs typeface="Open Sans"/>
                <a:sym typeface="Open Sans"/>
              </a:rPr>
              <a:t>¡Pongámonos en contacto!</a:t>
            </a:r>
            <a:endParaRPr sz="2400">
              <a:solidFill>
                <a:srgbClr val="5F6368"/>
              </a:solidFill>
              <a:latin typeface="Open Sans"/>
              <a:ea typeface="Open Sans"/>
              <a:cs typeface="Open Sans"/>
              <a:sym typeface="Open Sans"/>
            </a:endParaRPr>
          </a:p>
        </p:txBody>
      </p:sp>
      <p:sp>
        <p:nvSpPr>
          <p:cNvPr id="408" name="Google Shape;408;p64"/>
          <p:cNvSpPr txBox="1"/>
          <p:nvPr/>
        </p:nvSpPr>
        <p:spPr>
          <a:xfrm>
            <a:off x="3064600" y="-1016100"/>
            <a:ext cx="6509400" cy="723300"/>
          </a:xfrm>
          <a:prstGeom prst="rect">
            <a:avLst/>
          </a:prstGeom>
          <a:noFill/>
          <a:ln>
            <a:noFill/>
          </a:ln>
        </p:spPr>
        <p:txBody>
          <a:bodyPr spcFirstLastPara="1" wrap="square" lIns="91425" tIns="91425" rIns="91425" bIns="91425" rtlCol="0" anchor="t" anchorCtr="0">
            <a:spAutoFit/>
          </a:bodyPr>
          <a:lstStyle/>
          <a:p>
            <a:pPr marL="0" lvl="0" indent="0" algn="l" rtl="0">
              <a:lnSpc>
                <a:spcPct val="150000"/>
              </a:lnSpc>
              <a:spcBef>
                <a:spcPts val="0"/>
              </a:spcBef>
              <a:spcAft>
                <a:spcPts val="0"/>
              </a:spcAft>
              <a:buNone/>
            </a:pPr>
            <a:r>
              <a:rPr lang="es" dirty="0">
                <a:solidFill>
                  <a:srgbClr val="5F6368"/>
                </a:solidFill>
                <a:latin typeface="Open Sans"/>
                <a:ea typeface="Open Sans"/>
                <a:cs typeface="Open Sans"/>
                <a:sym typeface="Open Sans"/>
              </a:rPr>
              <a:t>Escribe algunas oraciones que resuman los próximos pasos que darías en este proyecto y por qué. Siéntete libre de organizar los próximos pasos en una lista de viñetas. </a:t>
            </a:r>
            <a:endParaRPr dirty="0">
              <a:solidFill>
                <a:srgbClr val="5F6368"/>
              </a:solidFill>
              <a:latin typeface="Open Sans"/>
              <a:ea typeface="Open Sans"/>
              <a:cs typeface="Open Sans"/>
              <a:sym typeface="Open Sans"/>
            </a:endParaRPr>
          </a:p>
        </p:txBody>
      </p:sp>
      <p:sp>
        <p:nvSpPr>
          <p:cNvPr id="409" name="Google Shape;409;p64"/>
          <p:cNvSpPr/>
          <p:nvPr/>
        </p:nvSpPr>
        <p:spPr>
          <a:xfrm>
            <a:off x="517675" y="1832019"/>
            <a:ext cx="7938900" cy="2510400"/>
          </a:xfrm>
          <a:prstGeom prst="rect">
            <a:avLst/>
          </a:prstGeom>
          <a:solidFill>
            <a:srgbClr val="F8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10" name="Google Shape;410;p64"/>
          <p:cNvSpPr txBox="1"/>
          <p:nvPr/>
        </p:nvSpPr>
        <p:spPr>
          <a:xfrm>
            <a:off x="1003950" y="2213380"/>
            <a:ext cx="7136100" cy="1246465"/>
          </a:xfrm>
          <a:prstGeom prst="rect">
            <a:avLst/>
          </a:prstGeom>
          <a:noFill/>
          <a:ln>
            <a:noFill/>
          </a:ln>
        </p:spPr>
        <p:txBody>
          <a:bodyPr spcFirstLastPara="1" wrap="square" lIns="0" tIns="91425" rIns="91425" bIns="91425" rtlCol="0" anchor="t" anchorCtr="0">
            <a:spAutoFit/>
          </a:bodyPr>
          <a:lstStyle/>
          <a:p>
            <a:pPr marL="0" lvl="0" indent="0" algn="ctr" rtl="0">
              <a:lnSpc>
                <a:spcPct val="115000"/>
              </a:lnSpc>
              <a:spcBef>
                <a:spcPts val="0"/>
              </a:spcBef>
              <a:spcAft>
                <a:spcPts val="0"/>
              </a:spcAft>
              <a:buClr>
                <a:schemeClr val="dk1"/>
              </a:buClr>
              <a:buSzPts val="1100"/>
              <a:buFont typeface="Arial"/>
              <a:buNone/>
            </a:pPr>
            <a:r>
              <a:rPr lang="es-419" sz="1200" dirty="0">
                <a:solidFill>
                  <a:srgbClr val="5F6368"/>
                </a:solidFill>
                <a:latin typeface="Open Sans"/>
                <a:ea typeface="Open Sans"/>
                <a:cs typeface="Open Sans"/>
                <a:sym typeface="Open Sans"/>
              </a:rPr>
              <a:t>Quero agradecerles de antemano por a ver visto mi presentación, si desean ponerse en contacto conmigo les dejo mis contactos:</a:t>
            </a:r>
          </a:p>
          <a:p>
            <a:pPr marL="0" lvl="0" indent="0" rtl="0">
              <a:lnSpc>
                <a:spcPct val="115000"/>
              </a:lnSpc>
              <a:spcBef>
                <a:spcPts val="0"/>
              </a:spcBef>
              <a:spcAft>
                <a:spcPts val="0"/>
              </a:spcAft>
              <a:buClr>
                <a:schemeClr val="dk1"/>
              </a:buClr>
              <a:buSzPts val="1100"/>
              <a:buFont typeface="Arial"/>
              <a:buNone/>
            </a:pPr>
            <a:r>
              <a:rPr lang="es-ES" sz="1200" u="sng" dirty="0">
                <a:solidFill>
                  <a:srgbClr val="5F6368"/>
                </a:solidFill>
                <a:latin typeface="Open Sans"/>
                <a:ea typeface="Open Sans"/>
                <a:cs typeface="Open Sans"/>
                <a:sym typeface="Open Sans"/>
              </a:rPr>
              <a:t>Email:</a:t>
            </a:r>
            <a:r>
              <a:rPr lang="es-ES" sz="1200" dirty="0">
                <a:solidFill>
                  <a:srgbClr val="5F6368"/>
                </a:solidFill>
                <a:latin typeface="Open Sans"/>
                <a:ea typeface="Open Sans"/>
                <a:cs typeface="Open Sans"/>
                <a:sym typeface="Open Sans"/>
              </a:rPr>
              <a:t> </a:t>
            </a:r>
            <a:r>
              <a:rPr lang="es-ES" sz="1200" dirty="0">
                <a:solidFill>
                  <a:srgbClr val="5F6368"/>
                </a:solidFill>
                <a:latin typeface="Open Sans"/>
                <a:ea typeface="Open Sans"/>
                <a:cs typeface="Open Sans"/>
                <a:sym typeface="Open Sans"/>
                <a:hlinkClick r:id="rId3"/>
              </a:rPr>
              <a:t>jahazielmuller@gmail.com</a:t>
            </a:r>
            <a:endParaRPr lang="es-ES" sz="1200" dirty="0">
              <a:solidFill>
                <a:srgbClr val="5F6368"/>
              </a:solidFill>
              <a:latin typeface="Open Sans"/>
              <a:ea typeface="Open Sans"/>
              <a:cs typeface="Open Sans"/>
              <a:sym typeface="Open Sans"/>
            </a:endParaRPr>
          </a:p>
          <a:p>
            <a:pPr marL="0" lvl="0" indent="0" rtl="0">
              <a:lnSpc>
                <a:spcPct val="115000"/>
              </a:lnSpc>
              <a:spcBef>
                <a:spcPts val="0"/>
              </a:spcBef>
              <a:spcAft>
                <a:spcPts val="0"/>
              </a:spcAft>
              <a:buClr>
                <a:schemeClr val="dk1"/>
              </a:buClr>
              <a:buSzPts val="1100"/>
              <a:buFont typeface="Arial"/>
              <a:buNone/>
            </a:pPr>
            <a:endParaRPr lang="es-ES" sz="1200" dirty="0">
              <a:solidFill>
                <a:srgbClr val="5F6368"/>
              </a:solidFill>
              <a:latin typeface="Open Sans"/>
              <a:ea typeface="Open Sans"/>
              <a:cs typeface="Open Sans"/>
              <a:sym typeface="Open Sans"/>
            </a:endParaRPr>
          </a:p>
          <a:p>
            <a:pPr marL="0" lvl="0" indent="0" rtl="0">
              <a:lnSpc>
                <a:spcPct val="115000"/>
              </a:lnSpc>
              <a:spcBef>
                <a:spcPts val="0"/>
              </a:spcBef>
              <a:spcAft>
                <a:spcPts val="0"/>
              </a:spcAft>
              <a:buClr>
                <a:schemeClr val="dk1"/>
              </a:buClr>
              <a:buSzPts val="1100"/>
              <a:buFont typeface="Arial"/>
              <a:buNone/>
            </a:pPr>
            <a:r>
              <a:rPr lang="es-ES" sz="1200" u="sng" dirty="0">
                <a:solidFill>
                  <a:srgbClr val="5F6368"/>
                </a:solidFill>
                <a:latin typeface="Open Sans"/>
                <a:ea typeface="Open Sans"/>
                <a:cs typeface="Open Sans"/>
                <a:sym typeface="Open Sans"/>
              </a:rPr>
              <a:t>LinkedIn:</a:t>
            </a:r>
            <a:r>
              <a:rPr lang="es-ES" sz="1200" dirty="0">
                <a:solidFill>
                  <a:srgbClr val="5F6368"/>
                </a:solidFill>
                <a:latin typeface="Open Sans"/>
                <a:ea typeface="Open Sans"/>
                <a:cs typeface="Open Sans"/>
                <a:sym typeface="Open Sans"/>
              </a:rPr>
              <a:t> https://www.linkedin.com/in/jahaziel-m%C3%BCller-69a03b232/</a:t>
            </a:r>
          </a:p>
        </p:txBody>
      </p:sp>
      <p:sp>
        <p:nvSpPr>
          <p:cNvPr id="411" name="Google Shape;411;p64"/>
          <p:cNvSpPr/>
          <p:nvPr/>
        </p:nvSpPr>
        <p:spPr>
          <a:xfrm>
            <a:off x="4230475" y="1602212"/>
            <a:ext cx="513300" cy="513300"/>
          </a:xfrm>
          <a:prstGeom prst="ellipse">
            <a:avLst/>
          </a:prstGeom>
          <a:solidFill>
            <a:schemeClr val="accent2">
              <a:lumMod val="40000"/>
              <a:lumOff val="60000"/>
            </a:schemeClr>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12" name="Google Shape;412;p64"/>
          <p:cNvSpPr/>
          <p:nvPr/>
        </p:nvSpPr>
        <p:spPr>
          <a:xfrm>
            <a:off x="4361825" y="1734124"/>
            <a:ext cx="250599" cy="249449"/>
          </a:xfrm>
          <a:custGeom>
            <a:avLst/>
            <a:gdLst/>
            <a:ahLst/>
            <a:cxnLst/>
            <a:rect l="l" t="t" r="r" b="b"/>
            <a:pathLst>
              <a:path w="964" h="962" extrusionOk="0">
                <a:moveTo>
                  <a:pt x="774" y="400"/>
                </a:moveTo>
                <a:lnTo>
                  <a:pt x="562" y="189"/>
                </a:lnTo>
                <a:lnTo>
                  <a:pt x="0" y="749"/>
                </a:lnTo>
                <a:lnTo>
                  <a:pt x="0" y="961"/>
                </a:lnTo>
                <a:lnTo>
                  <a:pt x="212" y="961"/>
                </a:lnTo>
                <a:lnTo>
                  <a:pt x="774" y="400"/>
                </a:lnTo>
                <a:close/>
                <a:moveTo>
                  <a:pt x="940" y="234"/>
                </a:moveTo>
                <a:cubicBezTo>
                  <a:pt x="963" y="211"/>
                  <a:pt x="963" y="177"/>
                  <a:pt x="940" y="155"/>
                </a:cubicBezTo>
                <a:lnTo>
                  <a:pt x="807" y="22"/>
                </a:lnTo>
                <a:cubicBezTo>
                  <a:pt x="785" y="0"/>
                  <a:pt x="751" y="0"/>
                  <a:pt x="728" y="22"/>
                </a:cubicBezTo>
                <a:lnTo>
                  <a:pt x="618" y="132"/>
                </a:lnTo>
                <a:lnTo>
                  <a:pt x="830" y="344"/>
                </a:lnTo>
                <a:lnTo>
                  <a:pt x="940" y="234"/>
                </a:lnTo>
                <a:close/>
              </a:path>
            </a:pathLst>
          </a:custGeom>
          <a:solidFill>
            <a:srgbClr val="FFFFFF"/>
          </a:solidFill>
          <a:ln>
            <a:noFill/>
          </a:ln>
        </p:spPr>
        <p:txBody>
          <a:bodyPr spcFirstLastPara="1" wrap="square" lIns="91425" tIns="45700" rIns="91425" bIns="45700" rtlCol="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Shape 416"/>
        <p:cNvGrpSpPr/>
        <p:nvPr/>
      </p:nvGrpSpPr>
      <p:grpSpPr>
        <a:xfrm>
          <a:off x="0" y="0"/>
          <a:ext cx="0" cy="0"/>
          <a:chOff x="0" y="0"/>
          <a:chExt cx="0" cy="0"/>
        </a:xfrm>
      </p:grpSpPr>
      <p:sp>
        <p:nvSpPr>
          <p:cNvPr id="417" name="Google Shape;417;p65"/>
          <p:cNvSpPr txBox="1"/>
          <p:nvPr/>
        </p:nvSpPr>
        <p:spPr>
          <a:xfrm>
            <a:off x="2106450" y="2202300"/>
            <a:ext cx="4931100" cy="738900"/>
          </a:xfrm>
          <a:prstGeom prst="rect">
            <a:avLst/>
          </a:prstGeom>
          <a:noFill/>
          <a:ln>
            <a:noFill/>
          </a:ln>
        </p:spPr>
        <p:txBody>
          <a:bodyPr spcFirstLastPara="1" wrap="square" lIns="91425" tIns="91425" rIns="91425" bIns="91425" rtlCol="0" anchor="t" anchorCtr="0">
            <a:spAutoFit/>
          </a:bodyPr>
          <a:lstStyle/>
          <a:p>
            <a:pPr marL="0" lvl="0" indent="0" algn="ctr" rtl="0">
              <a:spcBef>
                <a:spcPts val="0"/>
              </a:spcBef>
              <a:spcAft>
                <a:spcPts val="0"/>
              </a:spcAft>
              <a:buNone/>
            </a:pPr>
            <a:r>
              <a:rPr lang="es" sz="3600">
                <a:solidFill>
                  <a:srgbClr val="FFFFFF"/>
                </a:solidFill>
                <a:latin typeface="Open Sans"/>
                <a:ea typeface="Open Sans"/>
                <a:cs typeface="Open Sans"/>
                <a:sym typeface="Open Sans"/>
              </a:rPr>
              <a:t>¡Gracias!</a:t>
            </a:r>
            <a:endParaRPr sz="3600">
              <a:solidFill>
                <a:srgbClr val="FFFFFF"/>
              </a:solidFill>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EDEE2"/>
        </a:solidFill>
        <a:effectLst/>
      </p:bgPr>
    </p:bg>
    <p:spTree>
      <p:nvGrpSpPr>
        <p:cNvPr id="1" name="Shape 174"/>
        <p:cNvGrpSpPr/>
        <p:nvPr/>
      </p:nvGrpSpPr>
      <p:grpSpPr>
        <a:xfrm>
          <a:off x="0" y="0"/>
          <a:ext cx="0" cy="0"/>
          <a:chOff x="0" y="0"/>
          <a:chExt cx="0" cy="0"/>
        </a:xfrm>
      </p:grpSpPr>
      <p:sp>
        <p:nvSpPr>
          <p:cNvPr id="175" name="Google Shape;175;p43"/>
          <p:cNvSpPr txBox="1"/>
          <p:nvPr/>
        </p:nvSpPr>
        <p:spPr>
          <a:xfrm>
            <a:off x="517675" y="2237975"/>
            <a:ext cx="3446100" cy="1061799"/>
          </a:xfrm>
          <a:prstGeom prst="rect">
            <a:avLst/>
          </a:prstGeom>
          <a:noFill/>
          <a:ln>
            <a:noFill/>
          </a:ln>
        </p:spPr>
        <p:txBody>
          <a:bodyPr spcFirstLastPara="1" wrap="square" lIns="0" tIns="91425" rIns="91425" bIns="91425" rtlCol="0" anchor="t" anchorCtr="0">
            <a:spAutoFit/>
          </a:bodyPr>
          <a:lstStyle/>
          <a:p>
            <a:pPr marL="0" lvl="0" indent="0" algn="l" rtl="0">
              <a:lnSpc>
                <a:spcPct val="150000"/>
              </a:lnSpc>
              <a:spcBef>
                <a:spcPts val="0"/>
              </a:spcBef>
              <a:spcAft>
                <a:spcPts val="0"/>
              </a:spcAft>
              <a:buNone/>
            </a:pPr>
            <a:r>
              <a:rPr lang="es" dirty="0">
                <a:solidFill>
                  <a:srgbClr val="465674"/>
                </a:solidFill>
                <a:latin typeface="Open Sans SemiBold"/>
                <a:ea typeface="Open Sans SemiBold"/>
                <a:cs typeface="Open Sans SemiBold"/>
                <a:sym typeface="Open Sans SemiBold"/>
              </a:rPr>
              <a:t>Mi rol: </a:t>
            </a:r>
          </a:p>
          <a:p>
            <a:pPr marL="0" lvl="0" indent="0" algn="l" rtl="0">
              <a:lnSpc>
                <a:spcPct val="150000"/>
              </a:lnSpc>
              <a:spcBef>
                <a:spcPts val="0"/>
              </a:spcBef>
              <a:spcAft>
                <a:spcPts val="0"/>
              </a:spcAft>
              <a:buNone/>
            </a:pPr>
            <a:r>
              <a:rPr lang="es-419" sz="1200" dirty="0">
                <a:solidFill>
                  <a:srgbClr val="5F6368"/>
                </a:solidFill>
                <a:latin typeface="Open Sans"/>
                <a:ea typeface="Open Sans"/>
                <a:cs typeface="Open Sans"/>
                <a:sym typeface="Open Sans"/>
              </a:rPr>
              <a:t>Product Designer, UX Writer, UX Researcher</a:t>
            </a:r>
          </a:p>
          <a:p>
            <a:pPr marL="0" lvl="0" indent="0" algn="l" rtl="0">
              <a:lnSpc>
                <a:spcPct val="150000"/>
              </a:lnSpc>
              <a:spcBef>
                <a:spcPts val="0"/>
              </a:spcBef>
              <a:spcAft>
                <a:spcPts val="0"/>
              </a:spcAft>
              <a:buNone/>
            </a:pPr>
            <a:r>
              <a:rPr lang="es-419" sz="1200" dirty="0">
                <a:solidFill>
                  <a:srgbClr val="5F6368"/>
                </a:solidFill>
                <a:latin typeface="Open Sans"/>
                <a:ea typeface="Open Sans"/>
                <a:cs typeface="Open Sans"/>
                <a:sym typeface="Open Sans"/>
              </a:rPr>
              <a:t>Interaction Designer, UI/Visual Designer</a:t>
            </a:r>
            <a:endParaRPr lang="es-419" sz="1200" b="1" dirty="0">
              <a:solidFill>
                <a:srgbClr val="4285F4"/>
              </a:solidFill>
              <a:latin typeface="Open Sans"/>
              <a:ea typeface="Open Sans"/>
              <a:cs typeface="Open Sans"/>
              <a:sym typeface="Open Sans"/>
            </a:endParaRPr>
          </a:p>
        </p:txBody>
      </p:sp>
      <p:sp>
        <p:nvSpPr>
          <p:cNvPr id="176" name="Google Shape;176;p43"/>
          <p:cNvSpPr txBox="1"/>
          <p:nvPr/>
        </p:nvSpPr>
        <p:spPr>
          <a:xfrm>
            <a:off x="517675" y="524350"/>
            <a:ext cx="6155100" cy="554100"/>
          </a:xfrm>
          <a:prstGeom prst="rect">
            <a:avLst/>
          </a:prstGeom>
          <a:noFill/>
          <a:ln>
            <a:noFill/>
          </a:ln>
        </p:spPr>
        <p:txBody>
          <a:bodyPr spcFirstLastPara="1" wrap="square" lIns="0" tIns="91425" rIns="91425" bIns="91425" rtlCol="0" anchor="t" anchorCtr="0">
            <a:spAutoFit/>
          </a:bodyPr>
          <a:lstStyle/>
          <a:p>
            <a:pPr marL="0" lvl="0" indent="0" algn="l" rtl="0">
              <a:spcBef>
                <a:spcPts val="0"/>
              </a:spcBef>
              <a:spcAft>
                <a:spcPts val="0"/>
              </a:spcAft>
              <a:buNone/>
            </a:pPr>
            <a:r>
              <a:rPr lang="es" sz="2400">
                <a:solidFill>
                  <a:srgbClr val="5F6368"/>
                </a:solidFill>
                <a:latin typeface="Open Sans"/>
                <a:ea typeface="Open Sans"/>
                <a:cs typeface="Open Sans"/>
                <a:sym typeface="Open Sans"/>
              </a:rPr>
              <a:t>Resumen del proyecto</a:t>
            </a:r>
            <a:endParaRPr sz="2400">
              <a:solidFill>
                <a:srgbClr val="5F6368"/>
              </a:solidFill>
              <a:latin typeface="Open Sans"/>
              <a:ea typeface="Open Sans"/>
              <a:cs typeface="Open Sans"/>
              <a:sym typeface="Open Sans"/>
            </a:endParaRPr>
          </a:p>
        </p:txBody>
      </p:sp>
      <p:sp>
        <p:nvSpPr>
          <p:cNvPr id="177" name="Google Shape;177;p43"/>
          <p:cNvSpPr/>
          <p:nvPr/>
        </p:nvSpPr>
        <p:spPr>
          <a:xfrm>
            <a:off x="517675" y="1534000"/>
            <a:ext cx="513300" cy="513300"/>
          </a:xfrm>
          <a:prstGeom prst="ellipse">
            <a:avLst/>
          </a:prstGeom>
          <a:solidFill>
            <a:srgbClr val="465674"/>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78" name="Google Shape;178;p43"/>
          <p:cNvSpPr txBox="1"/>
          <p:nvPr/>
        </p:nvSpPr>
        <p:spPr>
          <a:xfrm>
            <a:off x="4572000" y="2237975"/>
            <a:ext cx="3446100" cy="1338798"/>
          </a:xfrm>
          <a:prstGeom prst="rect">
            <a:avLst/>
          </a:prstGeom>
          <a:noFill/>
          <a:ln>
            <a:noFill/>
          </a:ln>
        </p:spPr>
        <p:txBody>
          <a:bodyPr spcFirstLastPara="1" wrap="square" lIns="0" tIns="91425" rIns="91425" bIns="91425" rtlCol="0" anchor="t" anchorCtr="0">
            <a:spAutoFit/>
          </a:bodyPr>
          <a:lstStyle/>
          <a:p>
            <a:pPr marL="0" lvl="0" indent="0" algn="l" rtl="0">
              <a:lnSpc>
                <a:spcPct val="150000"/>
              </a:lnSpc>
              <a:spcBef>
                <a:spcPts val="0"/>
              </a:spcBef>
              <a:spcAft>
                <a:spcPts val="0"/>
              </a:spcAft>
              <a:buNone/>
            </a:pPr>
            <a:r>
              <a:rPr lang="es" dirty="0">
                <a:solidFill>
                  <a:srgbClr val="465674"/>
                </a:solidFill>
                <a:latin typeface="Open Sans SemiBold"/>
                <a:ea typeface="Open Sans SemiBold"/>
                <a:cs typeface="Open Sans SemiBold"/>
                <a:sym typeface="Open Sans SemiBold"/>
              </a:rPr>
              <a:t>Responsabilidades: </a:t>
            </a:r>
            <a:endParaRPr dirty="0">
              <a:solidFill>
                <a:srgbClr val="465674"/>
              </a:solidFill>
              <a:latin typeface="Open Sans SemiBold"/>
              <a:ea typeface="Open Sans SemiBold"/>
              <a:cs typeface="Open Sans SemiBold"/>
              <a:sym typeface="Open Sans SemiBold"/>
            </a:endParaRPr>
          </a:p>
          <a:p>
            <a:pPr marL="0" lvl="0" indent="0" algn="l" rtl="0">
              <a:lnSpc>
                <a:spcPct val="150000"/>
              </a:lnSpc>
              <a:spcBef>
                <a:spcPts val="0"/>
              </a:spcBef>
              <a:spcAft>
                <a:spcPts val="0"/>
              </a:spcAft>
              <a:buNone/>
            </a:pPr>
            <a:r>
              <a:rPr lang="es" sz="1200" dirty="0">
                <a:solidFill>
                  <a:srgbClr val="5F6368"/>
                </a:solidFill>
                <a:latin typeface="Open Sans"/>
                <a:ea typeface="Open Sans"/>
                <a:cs typeface="Open Sans"/>
                <a:sym typeface="Open Sans"/>
              </a:rPr>
              <a:t>investigación de usuarios, creación de esquemas, creación de </a:t>
            </a:r>
            <a:r>
              <a:rPr lang="es-419" sz="1200" dirty="0">
                <a:solidFill>
                  <a:srgbClr val="5F6368"/>
                </a:solidFill>
                <a:latin typeface="Open Sans"/>
                <a:ea typeface="Open Sans"/>
                <a:cs typeface="Open Sans"/>
                <a:sym typeface="Open Sans"/>
              </a:rPr>
              <a:t>Arquitectura de la información</a:t>
            </a:r>
            <a:r>
              <a:rPr lang="es" sz="1200" dirty="0">
                <a:solidFill>
                  <a:srgbClr val="5F6368"/>
                </a:solidFill>
                <a:latin typeface="Open Sans"/>
                <a:ea typeface="Open Sans"/>
                <a:cs typeface="Open Sans"/>
                <a:sym typeface="Open Sans"/>
              </a:rPr>
              <a:t> creación de prototipos.</a:t>
            </a:r>
            <a:endParaRPr sz="1200" b="1" dirty="0">
              <a:solidFill>
                <a:srgbClr val="4285F4"/>
              </a:solidFill>
              <a:latin typeface="Open Sans"/>
              <a:ea typeface="Open Sans"/>
              <a:cs typeface="Open Sans"/>
              <a:sym typeface="Open Sans"/>
            </a:endParaRPr>
          </a:p>
        </p:txBody>
      </p:sp>
      <p:sp>
        <p:nvSpPr>
          <p:cNvPr id="179" name="Google Shape;179;p43"/>
          <p:cNvSpPr/>
          <p:nvPr/>
        </p:nvSpPr>
        <p:spPr>
          <a:xfrm>
            <a:off x="4572000" y="1534000"/>
            <a:ext cx="513300" cy="513300"/>
          </a:xfrm>
          <a:prstGeom prst="ellipse">
            <a:avLst/>
          </a:prstGeom>
          <a:solidFill>
            <a:srgbClr val="465674"/>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80" name="Google Shape;180;p43"/>
          <p:cNvSpPr/>
          <p:nvPr/>
        </p:nvSpPr>
        <p:spPr>
          <a:xfrm>
            <a:off x="645441" y="1662440"/>
            <a:ext cx="257757" cy="256421"/>
          </a:xfrm>
          <a:custGeom>
            <a:avLst/>
            <a:gdLst/>
            <a:ahLst/>
            <a:cxnLst/>
            <a:rect l="l" t="t" r="r" b="b"/>
            <a:pathLst>
              <a:path w="851" h="847" extrusionOk="0">
                <a:moveTo>
                  <a:pt x="423" y="423"/>
                </a:moveTo>
                <a:cubicBezTo>
                  <a:pt x="542" y="423"/>
                  <a:pt x="635" y="327"/>
                  <a:pt x="635" y="212"/>
                </a:cubicBezTo>
                <a:cubicBezTo>
                  <a:pt x="635" y="93"/>
                  <a:pt x="539" y="0"/>
                  <a:pt x="423" y="0"/>
                </a:cubicBezTo>
                <a:cubicBezTo>
                  <a:pt x="308" y="0"/>
                  <a:pt x="212" y="96"/>
                  <a:pt x="212" y="212"/>
                </a:cubicBezTo>
                <a:cubicBezTo>
                  <a:pt x="209" y="327"/>
                  <a:pt x="305" y="423"/>
                  <a:pt x="423" y="423"/>
                </a:cubicBezTo>
                <a:close/>
                <a:moveTo>
                  <a:pt x="423" y="528"/>
                </a:moveTo>
                <a:cubicBezTo>
                  <a:pt x="282" y="528"/>
                  <a:pt x="0" y="598"/>
                  <a:pt x="0" y="738"/>
                </a:cubicBezTo>
                <a:lnTo>
                  <a:pt x="0" y="846"/>
                </a:lnTo>
                <a:lnTo>
                  <a:pt x="850" y="846"/>
                </a:lnTo>
                <a:lnTo>
                  <a:pt x="850" y="738"/>
                </a:lnTo>
                <a:cubicBezTo>
                  <a:pt x="847" y="601"/>
                  <a:pt x="564" y="528"/>
                  <a:pt x="423" y="528"/>
                </a:cubicBezTo>
                <a:close/>
              </a:path>
            </a:pathLst>
          </a:custGeom>
          <a:solidFill>
            <a:srgbClr val="FFFFFF"/>
          </a:solidFill>
          <a:ln>
            <a:noFill/>
          </a:ln>
        </p:spPr>
        <p:txBody>
          <a:bodyPr spcFirstLastPara="1" wrap="square" lIns="91425" tIns="45700" rIns="91425" bIns="45700" rtlCol="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81" name="Google Shape;181;p43"/>
          <p:cNvSpPr/>
          <p:nvPr/>
        </p:nvSpPr>
        <p:spPr>
          <a:xfrm>
            <a:off x="4685687" y="1710781"/>
            <a:ext cx="285935" cy="159748"/>
          </a:xfrm>
          <a:custGeom>
            <a:avLst/>
            <a:gdLst/>
            <a:ahLst/>
            <a:cxnLst/>
            <a:rect l="l" t="t" r="r" b="b"/>
            <a:pathLst>
              <a:path w="941" h="526" extrusionOk="0">
                <a:moveTo>
                  <a:pt x="0" y="316"/>
                </a:moveTo>
                <a:lnTo>
                  <a:pt x="105" y="316"/>
                </a:lnTo>
                <a:lnTo>
                  <a:pt x="105" y="212"/>
                </a:lnTo>
                <a:lnTo>
                  <a:pt x="0" y="212"/>
                </a:lnTo>
                <a:lnTo>
                  <a:pt x="0" y="316"/>
                </a:lnTo>
                <a:close/>
                <a:moveTo>
                  <a:pt x="0" y="525"/>
                </a:moveTo>
                <a:lnTo>
                  <a:pt x="105" y="525"/>
                </a:lnTo>
                <a:lnTo>
                  <a:pt x="105" y="421"/>
                </a:lnTo>
                <a:lnTo>
                  <a:pt x="0" y="421"/>
                </a:lnTo>
                <a:lnTo>
                  <a:pt x="0" y="525"/>
                </a:lnTo>
                <a:close/>
                <a:moveTo>
                  <a:pt x="0" y="105"/>
                </a:moveTo>
                <a:lnTo>
                  <a:pt x="105" y="105"/>
                </a:lnTo>
                <a:lnTo>
                  <a:pt x="105" y="0"/>
                </a:lnTo>
                <a:lnTo>
                  <a:pt x="0" y="0"/>
                </a:lnTo>
                <a:lnTo>
                  <a:pt x="0" y="105"/>
                </a:lnTo>
                <a:close/>
                <a:moveTo>
                  <a:pt x="209" y="316"/>
                </a:moveTo>
                <a:lnTo>
                  <a:pt x="940" y="316"/>
                </a:lnTo>
                <a:lnTo>
                  <a:pt x="940" y="212"/>
                </a:lnTo>
                <a:lnTo>
                  <a:pt x="209" y="212"/>
                </a:lnTo>
                <a:lnTo>
                  <a:pt x="209" y="316"/>
                </a:lnTo>
                <a:close/>
                <a:moveTo>
                  <a:pt x="209" y="525"/>
                </a:moveTo>
                <a:lnTo>
                  <a:pt x="940" y="525"/>
                </a:lnTo>
                <a:lnTo>
                  <a:pt x="940" y="421"/>
                </a:lnTo>
                <a:lnTo>
                  <a:pt x="209" y="421"/>
                </a:lnTo>
                <a:lnTo>
                  <a:pt x="209" y="525"/>
                </a:lnTo>
                <a:close/>
                <a:moveTo>
                  <a:pt x="209" y="0"/>
                </a:moveTo>
                <a:lnTo>
                  <a:pt x="209" y="105"/>
                </a:lnTo>
                <a:lnTo>
                  <a:pt x="940" y="105"/>
                </a:lnTo>
                <a:lnTo>
                  <a:pt x="940" y="0"/>
                </a:lnTo>
                <a:lnTo>
                  <a:pt x="209" y="0"/>
                </a:lnTo>
                <a:close/>
              </a:path>
            </a:pathLst>
          </a:custGeom>
          <a:solidFill>
            <a:srgbClr val="FFFFFF"/>
          </a:solidFill>
          <a:ln>
            <a:noFill/>
          </a:ln>
        </p:spPr>
        <p:txBody>
          <a:bodyPr spcFirstLastPara="1" wrap="square" lIns="91425" tIns="45700" rIns="91425" bIns="45700" rtlCol="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Shape 185"/>
        <p:cNvGrpSpPr/>
        <p:nvPr/>
      </p:nvGrpSpPr>
      <p:grpSpPr>
        <a:xfrm>
          <a:off x="0" y="0"/>
          <a:ext cx="0" cy="0"/>
          <a:chOff x="0" y="0"/>
          <a:chExt cx="0" cy="0"/>
        </a:xfrm>
      </p:grpSpPr>
      <p:sp>
        <p:nvSpPr>
          <p:cNvPr id="186" name="Google Shape;186;p44"/>
          <p:cNvSpPr txBox="1"/>
          <p:nvPr/>
        </p:nvSpPr>
        <p:spPr>
          <a:xfrm>
            <a:off x="-460025" y="2082300"/>
            <a:ext cx="3704400" cy="609367"/>
          </a:xfrm>
          <a:prstGeom prst="rect">
            <a:avLst/>
          </a:prstGeom>
          <a:noFill/>
          <a:ln>
            <a:noFill/>
          </a:ln>
        </p:spPr>
        <p:txBody>
          <a:bodyPr spcFirstLastPara="1" wrap="square" lIns="91425" tIns="91425" rIns="91425" bIns="91425" rtlCol="0" anchor="t" anchorCtr="0">
            <a:spAutoFit/>
          </a:bodyPr>
          <a:lstStyle/>
          <a:p>
            <a:pPr marL="0" lvl="0" indent="0" algn="r" rtl="0">
              <a:lnSpc>
                <a:spcPct val="115000"/>
              </a:lnSpc>
              <a:spcBef>
                <a:spcPts val="0"/>
              </a:spcBef>
              <a:spcAft>
                <a:spcPts val="0"/>
              </a:spcAft>
              <a:buNone/>
            </a:pPr>
            <a:r>
              <a:rPr lang="es" sz="2400">
                <a:solidFill>
                  <a:srgbClr val="FFFFFF"/>
                </a:solidFill>
                <a:latin typeface="Open Sans"/>
                <a:ea typeface="Open Sans"/>
                <a:cs typeface="Open Sans"/>
                <a:sym typeface="Open Sans"/>
              </a:rPr>
              <a:t>Entender al usuario</a:t>
            </a:r>
            <a:endParaRPr sz="2400" dirty="0">
              <a:solidFill>
                <a:srgbClr val="FFFFFF"/>
              </a:solidFill>
              <a:latin typeface="Open Sans"/>
              <a:ea typeface="Open Sans"/>
              <a:cs typeface="Open Sans"/>
              <a:sym typeface="Open Sans"/>
            </a:endParaRPr>
          </a:p>
        </p:txBody>
      </p:sp>
      <p:sp>
        <p:nvSpPr>
          <p:cNvPr id="187" name="Google Shape;187;p44"/>
          <p:cNvSpPr txBox="1"/>
          <p:nvPr/>
        </p:nvSpPr>
        <p:spPr>
          <a:xfrm>
            <a:off x="3712425" y="1886850"/>
            <a:ext cx="3946500" cy="1369800"/>
          </a:xfrm>
          <a:prstGeom prst="rect">
            <a:avLst/>
          </a:prstGeom>
          <a:noFill/>
          <a:ln>
            <a:noFill/>
          </a:ln>
        </p:spPr>
        <p:txBody>
          <a:bodyPr spcFirstLastPara="1" wrap="square" lIns="91425" tIns="91425" rIns="91425" bIns="91425" rtlCol="0" anchor="t" anchorCtr="0">
            <a:spAutoFit/>
          </a:bodyPr>
          <a:lstStyle/>
          <a:p>
            <a:pPr marL="457200" lvl="0" indent="-317500" algn="l" rtl="0">
              <a:lnSpc>
                <a:spcPct val="150000"/>
              </a:lnSpc>
              <a:spcBef>
                <a:spcPts val="0"/>
              </a:spcBef>
              <a:spcAft>
                <a:spcPts val="0"/>
              </a:spcAft>
              <a:buClr>
                <a:srgbClr val="FFFFFF"/>
              </a:buClr>
              <a:buSzPts val="1400"/>
              <a:buFont typeface="Open Sans"/>
              <a:buChar char="●"/>
            </a:pPr>
            <a:r>
              <a:rPr lang="es">
                <a:solidFill>
                  <a:srgbClr val="FFFFFF"/>
                </a:solidFill>
                <a:latin typeface="Open Sans"/>
                <a:ea typeface="Open Sans"/>
                <a:cs typeface="Open Sans"/>
                <a:sym typeface="Open Sans"/>
              </a:rPr>
              <a:t>Investigación de usuarios</a:t>
            </a:r>
            <a:endParaRPr>
              <a:solidFill>
                <a:srgbClr val="FFFFFF"/>
              </a:solidFill>
              <a:latin typeface="Open Sans"/>
              <a:ea typeface="Open Sans"/>
              <a:cs typeface="Open Sans"/>
              <a:sym typeface="Open Sans"/>
            </a:endParaRPr>
          </a:p>
          <a:p>
            <a:pPr marL="457200" lvl="0" indent="-317500" algn="l" rtl="0">
              <a:lnSpc>
                <a:spcPct val="150000"/>
              </a:lnSpc>
              <a:spcBef>
                <a:spcPts val="0"/>
              </a:spcBef>
              <a:spcAft>
                <a:spcPts val="0"/>
              </a:spcAft>
              <a:buClr>
                <a:srgbClr val="FFFFFF"/>
              </a:buClr>
              <a:buSzPts val="1400"/>
              <a:buFont typeface="Open Sans"/>
              <a:buChar char="●"/>
            </a:pPr>
            <a:r>
              <a:rPr lang="es">
                <a:solidFill>
                  <a:srgbClr val="FFFFFF"/>
                </a:solidFill>
                <a:latin typeface="Open Sans"/>
                <a:ea typeface="Open Sans"/>
                <a:cs typeface="Open Sans"/>
                <a:sym typeface="Open Sans"/>
              </a:rPr>
              <a:t>Personas</a:t>
            </a:r>
            <a:endParaRPr>
              <a:solidFill>
                <a:srgbClr val="FFFFFF"/>
              </a:solidFill>
              <a:latin typeface="Open Sans"/>
              <a:ea typeface="Open Sans"/>
              <a:cs typeface="Open Sans"/>
              <a:sym typeface="Open Sans"/>
            </a:endParaRPr>
          </a:p>
          <a:p>
            <a:pPr marL="457200" lvl="0" indent="-317500" algn="l" rtl="0">
              <a:lnSpc>
                <a:spcPct val="150000"/>
              </a:lnSpc>
              <a:spcBef>
                <a:spcPts val="0"/>
              </a:spcBef>
              <a:spcAft>
                <a:spcPts val="0"/>
              </a:spcAft>
              <a:buClr>
                <a:srgbClr val="FFFFFF"/>
              </a:buClr>
              <a:buSzPts val="1400"/>
              <a:buFont typeface="Open Sans"/>
              <a:buChar char="●"/>
            </a:pPr>
            <a:r>
              <a:rPr lang="es">
                <a:solidFill>
                  <a:srgbClr val="FFFFFF"/>
                </a:solidFill>
                <a:latin typeface="Open Sans"/>
                <a:ea typeface="Open Sans"/>
                <a:cs typeface="Open Sans"/>
                <a:sym typeface="Open Sans"/>
              </a:rPr>
              <a:t>Planteamientos del problema</a:t>
            </a:r>
            <a:endParaRPr>
              <a:solidFill>
                <a:srgbClr val="FFFFFF"/>
              </a:solidFill>
              <a:latin typeface="Open Sans"/>
              <a:ea typeface="Open Sans"/>
              <a:cs typeface="Open Sans"/>
              <a:sym typeface="Open Sans"/>
            </a:endParaRPr>
          </a:p>
          <a:p>
            <a:pPr marL="457200" lvl="0" indent="-317500" algn="l" rtl="0">
              <a:lnSpc>
                <a:spcPct val="150000"/>
              </a:lnSpc>
              <a:spcBef>
                <a:spcPts val="0"/>
              </a:spcBef>
              <a:spcAft>
                <a:spcPts val="0"/>
              </a:spcAft>
              <a:buClr>
                <a:srgbClr val="FFFFFF"/>
              </a:buClr>
              <a:buSzPts val="1400"/>
              <a:buFont typeface="Open Sans"/>
              <a:buChar char="●"/>
            </a:pPr>
            <a:r>
              <a:rPr lang="es">
                <a:solidFill>
                  <a:srgbClr val="FFFFFF"/>
                </a:solidFill>
                <a:latin typeface="Open Sans"/>
                <a:ea typeface="Open Sans"/>
                <a:cs typeface="Open Sans"/>
                <a:sym typeface="Open Sans"/>
              </a:rPr>
              <a:t>Mapas de recorrido del usuario</a:t>
            </a:r>
            <a:endParaRPr>
              <a:solidFill>
                <a:srgbClr val="FFFFFF"/>
              </a:solidFill>
              <a:latin typeface="Open Sans"/>
              <a:ea typeface="Open Sans"/>
              <a:cs typeface="Open Sans"/>
              <a:sym typeface="Open Sans"/>
            </a:endParaRPr>
          </a:p>
        </p:txBody>
      </p:sp>
      <p:cxnSp>
        <p:nvCxnSpPr>
          <p:cNvPr id="188" name="Google Shape;188;p44"/>
          <p:cNvCxnSpPr/>
          <p:nvPr/>
        </p:nvCxnSpPr>
        <p:spPr>
          <a:xfrm>
            <a:off x="3460100" y="1032150"/>
            <a:ext cx="36600" cy="3079200"/>
          </a:xfrm>
          <a:prstGeom prst="straightConnector1">
            <a:avLst/>
          </a:prstGeom>
          <a:noFill/>
          <a:ln w="19050" cap="flat" cmpd="sng">
            <a:solidFill>
              <a:srgbClr val="FFFFFF"/>
            </a:solidFill>
            <a:prstDash val="solid"/>
            <a:round/>
            <a:headEnd type="none" w="med" len="med"/>
            <a:tailEnd type="none" w="med" len="me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7E8E2"/>
        </a:solidFill>
        <a:effectLst/>
      </p:bgPr>
    </p:bg>
    <p:spTree>
      <p:nvGrpSpPr>
        <p:cNvPr id="1" name="Shape 192"/>
        <p:cNvGrpSpPr/>
        <p:nvPr/>
      </p:nvGrpSpPr>
      <p:grpSpPr>
        <a:xfrm>
          <a:off x="0" y="0"/>
          <a:ext cx="0" cy="0"/>
          <a:chOff x="0" y="0"/>
          <a:chExt cx="0" cy="0"/>
        </a:xfrm>
      </p:grpSpPr>
      <p:sp>
        <p:nvSpPr>
          <p:cNvPr id="193" name="Google Shape;193;p45"/>
          <p:cNvSpPr/>
          <p:nvPr/>
        </p:nvSpPr>
        <p:spPr>
          <a:xfrm>
            <a:off x="517675" y="1832019"/>
            <a:ext cx="7938900" cy="2510400"/>
          </a:xfrm>
          <a:prstGeom prst="rect">
            <a:avLst/>
          </a:prstGeom>
          <a:solidFill>
            <a:srgbClr val="F8F9FA"/>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94" name="Google Shape;194;p45"/>
          <p:cNvSpPr txBox="1"/>
          <p:nvPr/>
        </p:nvSpPr>
        <p:spPr>
          <a:xfrm>
            <a:off x="468438" y="524031"/>
            <a:ext cx="6155100" cy="554100"/>
          </a:xfrm>
          <a:prstGeom prst="rect">
            <a:avLst/>
          </a:prstGeom>
          <a:noFill/>
          <a:ln>
            <a:noFill/>
          </a:ln>
        </p:spPr>
        <p:txBody>
          <a:bodyPr spcFirstLastPara="1" wrap="square" lIns="0" tIns="91425" rIns="91425" bIns="91425" rtlCol="0" anchor="t" anchorCtr="0">
            <a:spAutoFit/>
          </a:bodyPr>
          <a:lstStyle/>
          <a:p>
            <a:pPr marL="0" lvl="0" indent="0" algn="l" rtl="0">
              <a:spcBef>
                <a:spcPts val="0"/>
              </a:spcBef>
              <a:spcAft>
                <a:spcPts val="0"/>
              </a:spcAft>
              <a:buNone/>
            </a:pPr>
            <a:r>
              <a:rPr lang="es" sz="2400" dirty="0">
                <a:solidFill>
                  <a:schemeClr val="bg1"/>
                </a:solidFill>
                <a:latin typeface="Open Sans"/>
                <a:ea typeface="Open Sans"/>
                <a:cs typeface="Open Sans"/>
                <a:sym typeface="Open Sans"/>
              </a:rPr>
              <a:t>Investigación s</a:t>
            </a:r>
            <a:r>
              <a:rPr lang="es" sz="2400" dirty="0">
                <a:solidFill>
                  <a:srgbClr val="5F6368"/>
                </a:solidFill>
                <a:latin typeface="Open Sans"/>
                <a:ea typeface="Open Sans"/>
                <a:cs typeface="Open Sans"/>
                <a:sym typeface="Open Sans"/>
              </a:rPr>
              <a:t>obre los usuarios: resumen</a:t>
            </a:r>
            <a:endParaRPr sz="2400" dirty="0">
              <a:solidFill>
                <a:srgbClr val="5F6368"/>
              </a:solidFill>
              <a:latin typeface="Open Sans"/>
              <a:ea typeface="Open Sans"/>
              <a:cs typeface="Open Sans"/>
              <a:sym typeface="Open Sans"/>
            </a:endParaRPr>
          </a:p>
        </p:txBody>
      </p:sp>
      <p:sp>
        <p:nvSpPr>
          <p:cNvPr id="195" name="Google Shape;195;p45"/>
          <p:cNvSpPr txBox="1"/>
          <p:nvPr/>
        </p:nvSpPr>
        <p:spPr>
          <a:xfrm>
            <a:off x="919075" y="2461800"/>
            <a:ext cx="7136100" cy="1458831"/>
          </a:xfrm>
          <a:prstGeom prst="rect">
            <a:avLst/>
          </a:prstGeom>
          <a:noFill/>
          <a:ln>
            <a:noFill/>
          </a:ln>
        </p:spPr>
        <p:txBody>
          <a:bodyPr spcFirstLastPara="1" wrap="square" lIns="0" tIns="91425" rIns="91425" bIns="91425" rtlCol="0" anchor="t" anchorCtr="0">
            <a:spAutoFit/>
          </a:bodyPr>
          <a:lstStyle/>
          <a:p>
            <a:pPr marL="0" lvl="0" indent="0" algn="ctr" rtl="0">
              <a:lnSpc>
                <a:spcPct val="115000"/>
              </a:lnSpc>
              <a:spcBef>
                <a:spcPts val="0"/>
              </a:spcBef>
              <a:spcAft>
                <a:spcPts val="0"/>
              </a:spcAft>
              <a:buNone/>
            </a:pPr>
            <a:r>
              <a:rPr lang="es-419" sz="1200" dirty="0">
                <a:solidFill>
                  <a:srgbClr val="5F6368"/>
                </a:solidFill>
                <a:latin typeface="Open Sans"/>
                <a:ea typeface="Open Sans"/>
                <a:cs typeface="Open Sans"/>
                <a:sym typeface="Open Sans"/>
              </a:rPr>
              <a:t>La investigación de usuarios la realice recopilando información de las calificaciones y comentarios realizados en la Playstore.</a:t>
            </a:r>
          </a:p>
          <a:p>
            <a:pPr marL="0" lvl="0" indent="0" algn="ctr" rtl="0">
              <a:lnSpc>
                <a:spcPct val="115000"/>
              </a:lnSpc>
              <a:spcBef>
                <a:spcPts val="0"/>
              </a:spcBef>
              <a:spcAft>
                <a:spcPts val="0"/>
              </a:spcAft>
              <a:buNone/>
            </a:pPr>
            <a:r>
              <a:rPr lang="es-419" sz="1200" dirty="0">
                <a:solidFill>
                  <a:srgbClr val="5F6368"/>
                </a:solidFill>
                <a:latin typeface="Open Sans"/>
                <a:ea typeface="Open Sans"/>
                <a:cs typeface="Open Sans"/>
                <a:sym typeface="Open Sans"/>
              </a:rPr>
              <a:t>la mayor cantidad de comentaros son referidos a la facilidad de uso y todas las opciones al alcance de la mano.</a:t>
            </a:r>
          </a:p>
          <a:p>
            <a:pPr marL="0" lvl="0" indent="0" algn="ctr" rtl="0">
              <a:lnSpc>
                <a:spcPct val="115000"/>
              </a:lnSpc>
              <a:spcBef>
                <a:spcPts val="0"/>
              </a:spcBef>
              <a:spcAft>
                <a:spcPts val="0"/>
              </a:spcAft>
              <a:buNone/>
            </a:pPr>
            <a:r>
              <a:rPr lang="es-419" sz="1200" dirty="0">
                <a:solidFill>
                  <a:srgbClr val="5F6368"/>
                </a:solidFill>
                <a:latin typeface="Open Sans"/>
                <a:ea typeface="Open Sans"/>
                <a:cs typeface="Open Sans"/>
                <a:sym typeface="Open Sans"/>
              </a:rPr>
              <a:t>en cuanto a los sitios web no encontré webs especializadas en el ámbito de control de finanzas así que es un mercado a explotar.</a:t>
            </a:r>
          </a:p>
        </p:txBody>
      </p:sp>
      <p:sp>
        <p:nvSpPr>
          <p:cNvPr id="196" name="Google Shape;196;p45"/>
          <p:cNvSpPr/>
          <p:nvPr/>
        </p:nvSpPr>
        <p:spPr>
          <a:xfrm>
            <a:off x="4230475" y="1602212"/>
            <a:ext cx="513300" cy="513300"/>
          </a:xfrm>
          <a:prstGeom prst="ellipse">
            <a:avLst/>
          </a:prstGeom>
          <a:solidFill>
            <a:srgbClr val="FFC0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197" name="Google Shape;197;p45"/>
          <p:cNvSpPr/>
          <p:nvPr/>
        </p:nvSpPr>
        <p:spPr>
          <a:xfrm>
            <a:off x="4373201" y="1744926"/>
            <a:ext cx="227849" cy="227849"/>
          </a:xfrm>
          <a:custGeom>
            <a:avLst/>
            <a:gdLst/>
            <a:ahLst/>
            <a:cxnLst/>
            <a:rect l="l" t="t" r="r" b="b"/>
            <a:pathLst>
              <a:path w="940" h="941" extrusionOk="0">
                <a:moveTo>
                  <a:pt x="835" y="0"/>
                </a:moveTo>
                <a:lnTo>
                  <a:pt x="104" y="0"/>
                </a:lnTo>
                <a:cubicBezTo>
                  <a:pt x="47" y="0"/>
                  <a:pt x="0" y="48"/>
                  <a:pt x="0" y="105"/>
                </a:cubicBezTo>
                <a:lnTo>
                  <a:pt x="0" y="835"/>
                </a:lnTo>
                <a:cubicBezTo>
                  <a:pt x="0" y="892"/>
                  <a:pt x="47" y="940"/>
                  <a:pt x="104" y="940"/>
                </a:cubicBezTo>
                <a:lnTo>
                  <a:pt x="835" y="940"/>
                </a:lnTo>
                <a:cubicBezTo>
                  <a:pt x="891" y="940"/>
                  <a:pt x="939" y="892"/>
                  <a:pt x="939" y="835"/>
                </a:cubicBezTo>
                <a:lnTo>
                  <a:pt x="939" y="105"/>
                </a:lnTo>
                <a:cubicBezTo>
                  <a:pt x="939" y="48"/>
                  <a:pt x="891" y="0"/>
                  <a:pt x="835" y="0"/>
                </a:cubicBezTo>
                <a:close/>
                <a:moveTo>
                  <a:pt x="313" y="734"/>
                </a:moveTo>
                <a:lnTo>
                  <a:pt x="208" y="734"/>
                </a:lnTo>
                <a:lnTo>
                  <a:pt x="208" y="367"/>
                </a:lnTo>
                <a:lnTo>
                  <a:pt x="313" y="367"/>
                </a:lnTo>
                <a:lnTo>
                  <a:pt x="313" y="734"/>
                </a:lnTo>
                <a:close/>
                <a:moveTo>
                  <a:pt x="522" y="734"/>
                </a:moveTo>
                <a:lnTo>
                  <a:pt x="417" y="734"/>
                </a:lnTo>
                <a:lnTo>
                  <a:pt x="417" y="212"/>
                </a:lnTo>
                <a:lnTo>
                  <a:pt x="522" y="212"/>
                </a:lnTo>
                <a:lnTo>
                  <a:pt x="522" y="734"/>
                </a:lnTo>
                <a:close/>
                <a:moveTo>
                  <a:pt x="730" y="734"/>
                </a:moveTo>
                <a:lnTo>
                  <a:pt x="626" y="734"/>
                </a:lnTo>
                <a:lnTo>
                  <a:pt x="626" y="525"/>
                </a:lnTo>
                <a:lnTo>
                  <a:pt x="730" y="525"/>
                </a:lnTo>
                <a:lnTo>
                  <a:pt x="730" y="734"/>
                </a:lnTo>
                <a:close/>
              </a:path>
            </a:pathLst>
          </a:custGeom>
          <a:solidFill>
            <a:srgbClr val="FFFFFF"/>
          </a:solidFill>
          <a:ln>
            <a:noFill/>
          </a:ln>
        </p:spPr>
        <p:txBody>
          <a:bodyPr spcFirstLastPara="1" wrap="square" lIns="91425" tIns="45700" rIns="91425" bIns="45700" rtlCol="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7E8E2"/>
        </a:solidFill>
        <a:effectLst/>
      </p:bgPr>
    </p:bg>
    <p:spTree>
      <p:nvGrpSpPr>
        <p:cNvPr id="1" name="Shape 201"/>
        <p:cNvGrpSpPr/>
        <p:nvPr/>
      </p:nvGrpSpPr>
      <p:grpSpPr>
        <a:xfrm>
          <a:off x="0" y="0"/>
          <a:ext cx="0" cy="0"/>
          <a:chOff x="0" y="0"/>
          <a:chExt cx="0" cy="0"/>
        </a:xfrm>
      </p:grpSpPr>
      <p:sp>
        <p:nvSpPr>
          <p:cNvPr id="202" name="Google Shape;202;p46"/>
          <p:cNvSpPr txBox="1"/>
          <p:nvPr/>
        </p:nvSpPr>
        <p:spPr>
          <a:xfrm>
            <a:off x="517674" y="524350"/>
            <a:ext cx="7091723" cy="554100"/>
          </a:xfrm>
          <a:prstGeom prst="rect">
            <a:avLst/>
          </a:prstGeom>
          <a:noFill/>
          <a:ln>
            <a:noFill/>
          </a:ln>
        </p:spPr>
        <p:txBody>
          <a:bodyPr spcFirstLastPara="1" wrap="square" lIns="0" tIns="91425" rIns="91425" bIns="91425" rtlCol="0" anchor="t" anchorCtr="0">
            <a:spAutoFit/>
          </a:bodyPr>
          <a:lstStyle/>
          <a:p>
            <a:pPr marL="0" lvl="0" indent="0" algn="l" rtl="0">
              <a:spcBef>
                <a:spcPts val="0"/>
              </a:spcBef>
              <a:spcAft>
                <a:spcPts val="0"/>
              </a:spcAft>
              <a:buNone/>
            </a:pPr>
            <a:r>
              <a:rPr lang="es" sz="2400" dirty="0">
                <a:solidFill>
                  <a:schemeClr val="bg1"/>
                </a:solidFill>
                <a:latin typeface="Open Sans"/>
                <a:ea typeface="Open Sans"/>
                <a:cs typeface="Open Sans"/>
                <a:sym typeface="Open Sans"/>
              </a:rPr>
              <a:t>Investigación</a:t>
            </a:r>
            <a:r>
              <a:rPr lang="es" sz="2400" dirty="0">
                <a:solidFill>
                  <a:srgbClr val="5F6368"/>
                </a:solidFill>
                <a:latin typeface="Open Sans"/>
                <a:ea typeface="Open Sans"/>
                <a:cs typeface="Open Sans"/>
                <a:sym typeface="Open Sans"/>
              </a:rPr>
              <a:t> </a:t>
            </a:r>
            <a:r>
              <a:rPr lang="es" sz="2400" dirty="0">
                <a:solidFill>
                  <a:schemeClr val="bg1"/>
                </a:solidFill>
                <a:latin typeface="Open Sans"/>
                <a:ea typeface="Open Sans"/>
                <a:cs typeface="Open Sans"/>
                <a:sym typeface="Open Sans"/>
              </a:rPr>
              <a:t>s</a:t>
            </a:r>
            <a:r>
              <a:rPr lang="es" sz="2400" dirty="0">
                <a:solidFill>
                  <a:srgbClr val="5F6368"/>
                </a:solidFill>
                <a:latin typeface="Open Sans"/>
                <a:ea typeface="Open Sans"/>
                <a:cs typeface="Open Sans"/>
                <a:sym typeface="Open Sans"/>
              </a:rPr>
              <a:t>obre los usuarios: puntos débiles</a:t>
            </a:r>
            <a:endParaRPr sz="2400" dirty="0">
              <a:solidFill>
                <a:srgbClr val="5F6368"/>
              </a:solidFill>
              <a:latin typeface="Open Sans"/>
              <a:ea typeface="Open Sans"/>
              <a:cs typeface="Open Sans"/>
              <a:sym typeface="Open Sans"/>
            </a:endParaRPr>
          </a:p>
        </p:txBody>
      </p:sp>
      <p:sp>
        <p:nvSpPr>
          <p:cNvPr id="203" name="Google Shape;203;p46"/>
          <p:cNvSpPr txBox="1"/>
          <p:nvPr/>
        </p:nvSpPr>
        <p:spPr>
          <a:xfrm>
            <a:off x="441463" y="2008850"/>
            <a:ext cx="1872600" cy="507801"/>
          </a:xfrm>
          <a:prstGeom prst="rect">
            <a:avLst/>
          </a:prstGeom>
          <a:noFill/>
          <a:ln>
            <a:noFill/>
          </a:ln>
        </p:spPr>
        <p:txBody>
          <a:bodyPr spcFirstLastPara="1" wrap="square" lIns="0" tIns="91425" rIns="91425" bIns="91425" rtlCol="0" anchor="t" anchorCtr="0">
            <a:spAutoFit/>
          </a:bodyPr>
          <a:lstStyle/>
          <a:p>
            <a:pPr marL="0" lvl="0" indent="0" algn="ctr" rtl="0">
              <a:lnSpc>
                <a:spcPct val="150000"/>
              </a:lnSpc>
              <a:spcBef>
                <a:spcPts val="0"/>
              </a:spcBef>
              <a:spcAft>
                <a:spcPts val="0"/>
              </a:spcAft>
              <a:buNone/>
            </a:pPr>
            <a:r>
              <a:rPr lang="es" dirty="0">
                <a:solidFill>
                  <a:srgbClr val="FFC000"/>
                </a:solidFill>
                <a:latin typeface="Open Sans SemiBold"/>
                <a:ea typeface="Open Sans SemiBold"/>
                <a:cs typeface="Open Sans SemiBold"/>
                <a:sym typeface="Open Sans SemiBold"/>
              </a:rPr>
              <a:t>Punto débil</a:t>
            </a:r>
            <a:endParaRPr dirty="0">
              <a:solidFill>
                <a:srgbClr val="FFC000"/>
              </a:solidFill>
              <a:latin typeface="Open Sans SemiBold"/>
              <a:ea typeface="Open Sans SemiBold"/>
              <a:cs typeface="Open Sans SemiBold"/>
              <a:sym typeface="Open Sans SemiBold"/>
            </a:endParaRPr>
          </a:p>
        </p:txBody>
      </p:sp>
      <p:sp>
        <p:nvSpPr>
          <p:cNvPr id="204" name="Google Shape;204;p46"/>
          <p:cNvSpPr txBox="1"/>
          <p:nvPr/>
        </p:nvSpPr>
        <p:spPr>
          <a:xfrm>
            <a:off x="441475" y="2522475"/>
            <a:ext cx="1872600" cy="397001"/>
          </a:xfrm>
          <a:prstGeom prst="rect">
            <a:avLst/>
          </a:prstGeom>
          <a:noFill/>
          <a:ln>
            <a:noFill/>
          </a:ln>
        </p:spPr>
        <p:txBody>
          <a:bodyPr spcFirstLastPara="1" wrap="square" lIns="0" tIns="91425" rIns="91425" bIns="91425" rtlCol="0" anchor="t" anchorCtr="0">
            <a:spAutoFit/>
          </a:bodyPr>
          <a:lstStyle/>
          <a:p>
            <a:pPr marL="0" lvl="0" indent="0" algn="ctr" rtl="0">
              <a:lnSpc>
                <a:spcPct val="115000"/>
              </a:lnSpc>
              <a:spcBef>
                <a:spcPts val="0"/>
              </a:spcBef>
              <a:spcAft>
                <a:spcPts val="0"/>
              </a:spcAft>
              <a:buNone/>
            </a:pPr>
            <a:r>
              <a:rPr lang="es-419" sz="1200" dirty="0">
                <a:solidFill>
                  <a:schemeClr val="bg1"/>
                </a:solidFill>
                <a:latin typeface="Open Sans"/>
                <a:ea typeface="Open Sans"/>
                <a:cs typeface="Open Sans"/>
                <a:sym typeface="Open Sans"/>
              </a:rPr>
              <a:t>No tienen sitio web.</a:t>
            </a:r>
            <a:endParaRPr lang="es-419" sz="1200" dirty="0">
              <a:solidFill>
                <a:schemeClr val="bg1"/>
              </a:solidFill>
            </a:endParaRPr>
          </a:p>
        </p:txBody>
      </p:sp>
      <p:sp>
        <p:nvSpPr>
          <p:cNvPr id="205" name="Google Shape;205;p46"/>
          <p:cNvSpPr txBox="1"/>
          <p:nvPr/>
        </p:nvSpPr>
        <p:spPr>
          <a:xfrm>
            <a:off x="2582713" y="2008850"/>
            <a:ext cx="1872600" cy="507801"/>
          </a:xfrm>
          <a:prstGeom prst="rect">
            <a:avLst/>
          </a:prstGeom>
          <a:noFill/>
          <a:ln>
            <a:noFill/>
          </a:ln>
        </p:spPr>
        <p:txBody>
          <a:bodyPr spcFirstLastPara="1" wrap="square" lIns="0" tIns="91425" rIns="91425" bIns="91425" rtlCol="0" anchor="t" anchorCtr="0">
            <a:spAutoFit/>
          </a:bodyPr>
          <a:lstStyle/>
          <a:p>
            <a:pPr marL="0" lvl="0" indent="0" algn="ctr" rtl="0">
              <a:lnSpc>
                <a:spcPct val="150000"/>
              </a:lnSpc>
              <a:spcBef>
                <a:spcPts val="0"/>
              </a:spcBef>
              <a:spcAft>
                <a:spcPts val="0"/>
              </a:spcAft>
              <a:buNone/>
            </a:pPr>
            <a:r>
              <a:rPr lang="es" dirty="0">
                <a:solidFill>
                  <a:srgbClr val="FFC000"/>
                </a:solidFill>
                <a:latin typeface="Open Sans SemiBold"/>
                <a:ea typeface="Open Sans SemiBold"/>
                <a:cs typeface="Open Sans SemiBold"/>
                <a:sym typeface="Open Sans SemiBold"/>
              </a:rPr>
              <a:t>Punto débil</a:t>
            </a:r>
            <a:endParaRPr dirty="0">
              <a:solidFill>
                <a:srgbClr val="FFC000"/>
              </a:solidFill>
              <a:latin typeface="Open Sans SemiBold"/>
              <a:ea typeface="Open Sans SemiBold"/>
              <a:cs typeface="Open Sans SemiBold"/>
              <a:sym typeface="Open Sans SemiBold"/>
            </a:endParaRPr>
          </a:p>
        </p:txBody>
      </p:sp>
      <p:sp>
        <p:nvSpPr>
          <p:cNvPr id="206" name="Google Shape;206;p46"/>
          <p:cNvSpPr txBox="1"/>
          <p:nvPr/>
        </p:nvSpPr>
        <p:spPr>
          <a:xfrm>
            <a:off x="2582725" y="2522475"/>
            <a:ext cx="1872600" cy="609367"/>
          </a:xfrm>
          <a:prstGeom prst="rect">
            <a:avLst/>
          </a:prstGeom>
          <a:noFill/>
          <a:ln>
            <a:noFill/>
          </a:ln>
        </p:spPr>
        <p:txBody>
          <a:bodyPr spcFirstLastPara="1" wrap="square" lIns="0" tIns="91425" rIns="91425" bIns="91425" rtlCol="0" anchor="t" anchorCtr="0">
            <a:spAutoFit/>
          </a:bodyPr>
          <a:lstStyle/>
          <a:p>
            <a:pPr lvl="0" algn="ctr" rtl="0">
              <a:lnSpc>
                <a:spcPct val="115000"/>
              </a:lnSpc>
            </a:pPr>
            <a:r>
              <a:rPr lang="es-419" sz="1200" dirty="0">
                <a:solidFill>
                  <a:srgbClr val="5F6368"/>
                </a:solidFill>
                <a:latin typeface="Open Sans"/>
                <a:ea typeface="Open Sans"/>
                <a:cs typeface="Open Sans"/>
                <a:sym typeface="Open Sans"/>
              </a:rPr>
              <a:t>Algunas apps no tienen </a:t>
            </a:r>
            <a:r>
              <a:rPr lang="es-419" sz="1200">
                <a:solidFill>
                  <a:srgbClr val="5F6368"/>
                </a:solidFill>
                <a:latin typeface="Open Sans"/>
                <a:ea typeface="Open Sans"/>
                <a:cs typeface="Open Sans"/>
                <a:sym typeface="Open Sans"/>
              </a:rPr>
              <a:t>para registrarse.</a:t>
            </a:r>
            <a:endParaRPr lang="es-419" sz="1200" dirty="0">
              <a:solidFill>
                <a:srgbClr val="5F6368"/>
              </a:solidFill>
              <a:latin typeface="Open Sans"/>
              <a:ea typeface="Open Sans"/>
              <a:cs typeface="Open Sans"/>
              <a:sym typeface="Open Sans"/>
            </a:endParaRPr>
          </a:p>
        </p:txBody>
      </p:sp>
      <p:sp>
        <p:nvSpPr>
          <p:cNvPr id="207" name="Google Shape;207;p46"/>
          <p:cNvSpPr txBox="1"/>
          <p:nvPr/>
        </p:nvSpPr>
        <p:spPr>
          <a:xfrm>
            <a:off x="4723969" y="2008850"/>
            <a:ext cx="1872600" cy="507801"/>
          </a:xfrm>
          <a:prstGeom prst="rect">
            <a:avLst/>
          </a:prstGeom>
          <a:noFill/>
          <a:ln>
            <a:noFill/>
          </a:ln>
        </p:spPr>
        <p:txBody>
          <a:bodyPr spcFirstLastPara="1" wrap="square" lIns="0" tIns="91425" rIns="91425" bIns="91425" rtlCol="0" anchor="t" anchorCtr="0">
            <a:spAutoFit/>
          </a:bodyPr>
          <a:lstStyle/>
          <a:p>
            <a:pPr marL="0" lvl="0" indent="0" algn="ctr" rtl="0">
              <a:lnSpc>
                <a:spcPct val="150000"/>
              </a:lnSpc>
              <a:spcBef>
                <a:spcPts val="0"/>
              </a:spcBef>
              <a:spcAft>
                <a:spcPts val="0"/>
              </a:spcAft>
              <a:buNone/>
            </a:pPr>
            <a:r>
              <a:rPr lang="es" dirty="0">
                <a:solidFill>
                  <a:srgbClr val="FFC000"/>
                </a:solidFill>
                <a:latin typeface="Open Sans SemiBold"/>
                <a:ea typeface="Open Sans SemiBold"/>
                <a:cs typeface="Open Sans SemiBold"/>
                <a:sym typeface="Open Sans SemiBold"/>
              </a:rPr>
              <a:t>Punto débil</a:t>
            </a:r>
            <a:endParaRPr dirty="0">
              <a:solidFill>
                <a:srgbClr val="FFC000"/>
              </a:solidFill>
              <a:latin typeface="Open Sans SemiBold"/>
              <a:ea typeface="Open Sans SemiBold"/>
              <a:cs typeface="Open Sans SemiBold"/>
              <a:sym typeface="Open Sans SemiBold"/>
            </a:endParaRPr>
          </a:p>
        </p:txBody>
      </p:sp>
      <p:sp>
        <p:nvSpPr>
          <p:cNvPr id="208" name="Google Shape;208;p46"/>
          <p:cNvSpPr txBox="1"/>
          <p:nvPr/>
        </p:nvSpPr>
        <p:spPr>
          <a:xfrm>
            <a:off x="4723969" y="2522475"/>
            <a:ext cx="1872600" cy="609367"/>
          </a:xfrm>
          <a:prstGeom prst="rect">
            <a:avLst/>
          </a:prstGeom>
          <a:noFill/>
          <a:ln>
            <a:noFill/>
          </a:ln>
        </p:spPr>
        <p:txBody>
          <a:bodyPr spcFirstLastPara="1" wrap="square" lIns="0" tIns="91425" rIns="91425" bIns="91425" rtlCol="0" anchor="t" anchorCtr="0">
            <a:spAutoFit/>
          </a:bodyPr>
          <a:lstStyle/>
          <a:p>
            <a:pPr lvl="0" algn="ctr" rtl="0">
              <a:lnSpc>
                <a:spcPct val="115000"/>
              </a:lnSpc>
            </a:pPr>
            <a:r>
              <a:rPr lang="es-419" sz="1200" dirty="0">
                <a:solidFill>
                  <a:srgbClr val="5F6368"/>
                </a:solidFill>
                <a:latin typeface="Open Sans"/>
                <a:ea typeface="Open Sans"/>
                <a:cs typeface="Open Sans"/>
                <a:sym typeface="Open Sans"/>
              </a:rPr>
              <a:t>Pocas opciones para registrar los gastos.</a:t>
            </a:r>
            <a:endParaRPr lang="en-US" sz="1200" dirty="0"/>
          </a:p>
        </p:txBody>
      </p:sp>
      <p:sp>
        <p:nvSpPr>
          <p:cNvPr id="209" name="Google Shape;209;p46"/>
          <p:cNvSpPr txBox="1"/>
          <p:nvPr/>
        </p:nvSpPr>
        <p:spPr>
          <a:xfrm>
            <a:off x="6865219" y="2008850"/>
            <a:ext cx="1872600" cy="507801"/>
          </a:xfrm>
          <a:prstGeom prst="rect">
            <a:avLst/>
          </a:prstGeom>
          <a:noFill/>
          <a:ln>
            <a:noFill/>
          </a:ln>
        </p:spPr>
        <p:txBody>
          <a:bodyPr spcFirstLastPara="1" wrap="square" lIns="0" tIns="91425" rIns="91425" bIns="91425" rtlCol="0" anchor="t" anchorCtr="0">
            <a:spAutoFit/>
          </a:bodyPr>
          <a:lstStyle/>
          <a:p>
            <a:pPr marL="0" lvl="0" indent="0" algn="ctr" rtl="0">
              <a:lnSpc>
                <a:spcPct val="150000"/>
              </a:lnSpc>
              <a:spcBef>
                <a:spcPts val="0"/>
              </a:spcBef>
              <a:spcAft>
                <a:spcPts val="0"/>
              </a:spcAft>
              <a:buNone/>
            </a:pPr>
            <a:r>
              <a:rPr lang="es" dirty="0">
                <a:solidFill>
                  <a:srgbClr val="FFC000"/>
                </a:solidFill>
                <a:latin typeface="Open Sans SemiBold"/>
                <a:ea typeface="Open Sans SemiBold"/>
                <a:cs typeface="Open Sans SemiBold"/>
                <a:sym typeface="Open Sans SemiBold"/>
              </a:rPr>
              <a:t>Punto débil</a:t>
            </a:r>
            <a:endParaRPr dirty="0">
              <a:solidFill>
                <a:srgbClr val="FFC000"/>
              </a:solidFill>
              <a:latin typeface="Open Sans SemiBold"/>
              <a:ea typeface="Open Sans SemiBold"/>
              <a:cs typeface="Open Sans SemiBold"/>
              <a:sym typeface="Open Sans SemiBold"/>
            </a:endParaRPr>
          </a:p>
        </p:txBody>
      </p:sp>
      <p:sp>
        <p:nvSpPr>
          <p:cNvPr id="210" name="Google Shape;210;p46"/>
          <p:cNvSpPr txBox="1"/>
          <p:nvPr/>
        </p:nvSpPr>
        <p:spPr>
          <a:xfrm>
            <a:off x="6865219" y="2522475"/>
            <a:ext cx="1872600" cy="609367"/>
          </a:xfrm>
          <a:prstGeom prst="rect">
            <a:avLst/>
          </a:prstGeom>
          <a:noFill/>
          <a:ln>
            <a:noFill/>
          </a:ln>
        </p:spPr>
        <p:txBody>
          <a:bodyPr spcFirstLastPara="1" wrap="square" lIns="0" tIns="91425" rIns="91425" bIns="91425" rtlCol="0" anchor="t" anchorCtr="0">
            <a:spAutoFit/>
          </a:bodyPr>
          <a:lstStyle/>
          <a:p>
            <a:pPr lvl="0" algn="ctr" rtl="0">
              <a:lnSpc>
                <a:spcPct val="115000"/>
              </a:lnSpc>
            </a:pPr>
            <a:r>
              <a:rPr lang="es-419" sz="1200" dirty="0">
                <a:solidFill>
                  <a:srgbClr val="5F6368"/>
                </a:solidFill>
                <a:latin typeface="Open Sans"/>
                <a:ea typeface="Open Sans"/>
                <a:cs typeface="Open Sans"/>
                <a:sym typeface="Open Sans"/>
              </a:rPr>
              <a:t>Muchas tienen diseños poco atractivos.</a:t>
            </a:r>
            <a:endParaRPr lang="en-US" sz="1200" dirty="0"/>
          </a:p>
        </p:txBody>
      </p:sp>
      <p:sp>
        <p:nvSpPr>
          <p:cNvPr id="211" name="Google Shape;211;p46"/>
          <p:cNvSpPr/>
          <p:nvPr/>
        </p:nvSpPr>
        <p:spPr>
          <a:xfrm>
            <a:off x="1121125" y="1382121"/>
            <a:ext cx="513300" cy="513300"/>
          </a:xfrm>
          <a:prstGeom prst="ellipse">
            <a:avLst/>
          </a:prstGeom>
          <a:solidFill>
            <a:srgbClr val="FFC000"/>
          </a:solidFill>
          <a:ln>
            <a:noFill/>
          </a:ln>
        </p:spPr>
        <p:txBody>
          <a:bodyPr spcFirstLastPara="1" wrap="square" lIns="0" tIns="0" rIns="0" bIns="0" rtlCol="0" anchor="ctr" anchorCtr="0">
            <a:noAutofit/>
          </a:bodyPr>
          <a:lstStyle/>
          <a:p>
            <a:pPr marL="0" lvl="0" indent="0" algn="ctr" rtl="0">
              <a:spcBef>
                <a:spcPts val="0"/>
              </a:spcBef>
              <a:spcAft>
                <a:spcPts val="0"/>
              </a:spcAft>
              <a:buNone/>
            </a:pPr>
            <a:r>
              <a:rPr lang="es" sz="2200" dirty="0">
                <a:solidFill>
                  <a:srgbClr val="FFFFFF"/>
                </a:solidFill>
                <a:latin typeface="Google Sans Medium"/>
                <a:ea typeface="Google Sans Medium"/>
                <a:cs typeface="Google Sans Medium"/>
                <a:sym typeface="Google Sans Medium"/>
              </a:rPr>
              <a:t>1</a:t>
            </a:r>
            <a:endParaRPr sz="2200" dirty="0">
              <a:solidFill>
                <a:srgbClr val="FFFFFF"/>
              </a:solidFill>
              <a:latin typeface="Google Sans Medium"/>
              <a:ea typeface="Google Sans Medium"/>
              <a:cs typeface="Google Sans Medium"/>
              <a:sym typeface="Google Sans Medium"/>
            </a:endParaRPr>
          </a:p>
        </p:txBody>
      </p:sp>
      <p:sp>
        <p:nvSpPr>
          <p:cNvPr id="212" name="Google Shape;212;p46"/>
          <p:cNvSpPr/>
          <p:nvPr/>
        </p:nvSpPr>
        <p:spPr>
          <a:xfrm>
            <a:off x="3262375" y="1382121"/>
            <a:ext cx="513300" cy="513300"/>
          </a:xfrm>
          <a:prstGeom prst="ellipse">
            <a:avLst/>
          </a:prstGeom>
          <a:solidFill>
            <a:srgbClr val="FFC000"/>
          </a:solidFill>
          <a:ln>
            <a:noFill/>
          </a:ln>
        </p:spPr>
        <p:txBody>
          <a:bodyPr spcFirstLastPara="1" wrap="square" lIns="0" tIns="0" rIns="0" bIns="0" rtlCol="0" anchor="ctr" anchorCtr="0">
            <a:noAutofit/>
          </a:bodyPr>
          <a:lstStyle/>
          <a:p>
            <a:pPr marL="0" lvl="0" indent="0" algn="ctr" rtl="0">
              <a:spcBef>
                <a:spcPts val="0"/>
              </a:spcBef>
              <a:spcAft>
                <a:spcPts val="0"/>
              </a:spcAft>
              <a:buNone/>
            </a:pPr>
            <a:r>
              <a:rPr lang="es" sz="2200">
                <a:solidFill>
                  <a:srgbClr val="FFFFFF"/>
                </a:solidFill>
                <a:latin typeface="Google Sans Medium"/>
                <a:ea typeface="Google Sans Medium"/>
                <a:cs typeface="Google Sans Medium"/>
                <a:sym typeface="Google Sans Medium"/>
              </a:rPr>
              <a:t>2</a:t>
            </a:r>
            <a:endParaRPr sz="2200">
              <a:solidFill>
                <a:srgbClr val="FFFFFF"/>
              </a:solidFill>
              <a:latin typeface="Google Sans Medium"/>
              <a:ea typeface="Google Sans Medium"/>
              <a:cs typeface="Google Sans Medium"/>
              <a:sym typeface="Google Sans Medium"/>
            </a:endParaRPr>
          </a:p>
        </p:txBody>
      </p:sp>
      <p:sp>
        <p:nvSpPr>
          <p:cNvPr id="213" name="Google Shape;213;p46"/>
          <p:cNvSpPr/>
          <p:nvPr/>
        </p:nvSpPr>
        <p:spPr>
          <a:xfrm>
            <a:off x="5403625" y="1382121"/>
            <a:ext cx="513300" cy="513300"/>
          </a:xfrm>
          <a:prstGeom prst="ellipse">
            <a:avLst/>
          </a:prstGeom>
          <a:solidFill>
            <a:srgbClr val="FFC000"/>
          </a:solidFill>
          <a:ln>
            <a:noFill/>
          </a:ln>
        </p:spPr>
        <p:txBody>
          <a:bodyPr spcFirstLastPara="1" wrap="square" lIns="0" tIns="0" rIns="0" bIns="0" rtlCol="0" anchor="ctr" anchorCtr="0">
            <a:noAutofit/>
          </a:bodyPr>
          <a:lstStyle/>
          <a:p>
            <a:pPr marL="0" lvl="0" indent="0" algn="ctr" rtl="0">
              <a:spcBef>
                <a:spcPts val="0"/>
              </a:spcBef>
              <a:spcAft>
                <a:spcPts val="0"/>
              </a:spcAft>
              <a:buNone/>
            </a:pPr>
            <a:r>
              <a:rPr lang="es" sz="2200">
                <a:solidFill>
                  <a:srgbClr val="FFFFFF"/>
                </a:solidFill>
                <a:latin typeface="Google Sans Medium"/>
                <a:ea typeface="Google Sans Medium"/>
                <a:cs typeface="Google Sans Medium"/>
                <a:sym typeface="Google Sans Medium"/>
              </a:rPr>
              <a:t>3</a:t>
            </a:r>
            <a:endParaRPr sz="2200">
              <a:solidFill>
                <a:srgbClr val="FFFFFF"/>
              </a:solidFill>
              <a:latin typeface="Google Sans Medium"/>
              <a:ea typeface="Google Sans Medium"/>
              <a:cs typeface="Google Sans Medium"/>
              <a:sym typeface="Google Sans Medium"/>
            </a:endParaRPr>
          </a:p>
        </p:txBody>
      </p:sp>
      <p:sp>
        <p:nvSpPr>
          <p:cNvPr id="214" name="Google Shape;214;p46"/>
          <p:cNvSpPr/>
          <p:nvPr/>
        </p:nvSpPr>
        <p:spPr>
          <a:xfrm>
            <a:off x="7544875" y="1382121"/>
            <a:ext cx="513300" cy="513300"/>
          </a:xfrm>
          <a:prstGeom prst="ellipse">
            <a:avLst/>
          </a:prstGeom>
          <a:solidFill>
            <a:srgbClr val="FFC000"/>
          </a:solidFill>
          <a:ln>
            <a:noFill/>
          </a:ln>
        </p:spPr>
        <p:txBody>
          <a:bodyPr spcFirstLastPara="1" wrap="square" lIns="0" tIns="0" rIns="0" bIns="0" rtlCol="0" anchor="ctr" anchorCtr="0">
            <a:noAutofit/>
          </a:bodyPr>
          <a:lstStyle/>
          <a:p>
            <a:pPr marL="0" lvl="0" indent="0" algn="ctr" rtl="0">
              <a:spcBef>
                <a:spcPts val="0"/>
              </a:spcBef>
              <a:spcAft>
                <a:spcPts val="0"/>
              </a:spcAft>
              <a:buNone/>
            </a:pPr>
            <a:r>
              <a:rPr lang="es" sz="2200">
                <a:solidFill>
                  <a:srgbClr val="FFFFFF"/>
                </a:solidFill>
                <a:latin typeface="Google Sans Medium"/>
                <a:ea typeface="Google Sans Medium"/>
                <a:cs typeface="Google Sans Medium"/>
                <a:sym typeface="Google Sans Medium"/>
              </a:rPr>
              <a:t>4</a:t>
            </a:r>
            <a:endParaRPr sz="2200">
              <a:solidFill>
                <a:srgbClr val="FFFFFF"/>
              </a:solidFill>
              <a:latin typeface="Google Sans Medium"/>
              <a:ea typeface="Google Sans Medium"/>
              <a:cs typeface="Google Sans Medium"/>
              <a:sym typeface="Google Sans Medium"/>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7E8E2"/>
        </a:solidFill>
        <a:effectLst/>
      </p:bgPr>
    </p:bg>
    <p:spTree>
      <p:nvGrpSpPr>
        <p:cNvPr id="1" name=""/>
        <p:cNvGrpSpPr/>
        <p:nvPr/>
      </p:nvGrpSpPr>
      <p:grpSpPr>
        <a:xfrm>
          <a:off x="0" y="0"/>
          <a:ext cx="0" cy="0"/>
          <a:chOff x="0" y="0"/>
          <a:chExt cx="0" cy="0"/>
        </a:xfrm>
      </p:grpSpPr>
      <p:sp>
        <p:nvSpPr>
          <p:cNvPr id="2" name="Google Shape;202;p46">
            <a:extLst>
              <a:ext uri="{FF2B5EF4-FFF2-40B4-BE49-F238E27FC236}">
                <a16:creationId xmlns:a16="http://schemas.microsoft.com/office/drawing/2014/main" id="{1520B12D-C7D1-4533-89C6-1EEDCA47B05C}"/>
              </a:ext>
            </a:extLst>
          </p:cNvPr>
          <p:cNvSpPr txBox="1"/>
          <p:nvPr/>
        </p:nvSpPr>
        <p:spPr>
          <a:xfrm>
            <a:off x="2658447" y="219550"/>
            <a:ext cx="3827106" cy="554100"/>
          </a:xfrm>
          <a:prstGeom prst="rect">
            <a:avLst/>
          </a:prstGeom>
          <a:noFill/>
          <a:ln>
            <a:noFill/>
          </a:ln>
        </p:spPr>
        <p:txBody>
          <a:bodyPr spcFirstLastPara="1" wrap="square" lIns="0" tIns="91425" rIns="91425" bIns="91425" rtlCol="0" anchor="t" anchorCtr="0">
            <a:spAutoFit/>
          </a:bodyPr>
          <a:lstStyle/>
          <a:p>
            <a:pPr marL="0" lvl="0" indent="0" algn="l" rtl="0">
              <a:spcBef>
                <a:spcPts val="0"/>
              </a:spcBef>
              <a:spcAft>
                <a:spcPts val="0"/>
              </a:spcAft>
              <a:buNone/>
            </a:pPr>
            <a:r>
              <a:rPr lang="es" sz="2400" dirty="0">
                <a:solidFill>
                  <a:srgbClr val="5F6368"/>
                </a:solidFill>
                <a:latin typeface="Open Sans"/>
                <a:ea typeface="Open Sans"/>
                <a:cs typeface="Open Sans"/>
                <a:sym typeface="Open Sans"/>
              </a:rPr>
              <a:t>Auditoría competitiva:</a:t>
            </a:r>
            <a:endParaRPr sz="2400" dirty="0">
              <a:solidFill>
                <a:srgbClr val="5F6368"/>
              </a:solidFill>
              <a:latin typeface="Open Sans"/>
              <a:ea typeface="Open Sans"/>
              <a:cs typeface="Open Sans"/>
              <a:sym typeface="Open Sans"/>
            </a:endParaRPr>
          </a:p>
        </p:txBody>
      </p:sp>
      <p:sp>
        <p:nvSpPr>
          <p:cNvPr id="3" name="Google Shape;221;p47">
            <a:extLst>
              <a:ext uri="{FF2B5EF4-FFF2-40B4-BE49-F238E27FC236}">
                <a16:creationId xmlns:a16="http://schemas.microsoft.com/office/drawing/2014/main" id="{14BA8C33-E0D7-47A4-9C38-87366A5FC09B}"/>
              </a:ext>
            </a:extLst>
          </p:cNvPr>
          <p:cNvSpPr txBox="1"/>
          <p:nvPr/>
        </p:nvSpPr>
        <p:spPr>
          <a:xfrm>
            <a:off x="226969" y="660609"/>
            <a:ext cx="6998176" cy="4016454"/>
          </a:xfrm>
          <a:prstGeom prst="rect">
            <a:avLst/>
          </a:prstGeom>
          <a:noFill/>
          <a:ln>
            <a:noFill/>
          </a:ln>
        </p:spPr>
        <p:txBody>
          <a:bodyPr spcFirstLastPara="1" wrap="square" lIns="0" tIns="91425" rIns="91425" bIns="91425" rtlCol="0" anchor="t" anchorCtr="0">
            <a:spAutoFit/>
          </a:bodyPr>
          <a:lstStyle/>
          <a:p>
            <a:pPr lvl="0" algn="l" rtl="0">
              <a:lnSpc>
                <a:spcPct val="150000"/>
              </a:lnSpc>
              <a:spcBef>
                <a:spcPts val="0"/>
              </a:spcBef>
              <a:spcAft>
                <a:spcPts val="0"/>
              </a:spcAft>
              <a:buClr>
                <a:schemeClr val="bg1"/>
              </a:buClr>
            </a:pPr>
            <a:r>
              <a:rPr lang="es-419" dirty="0">
                <a:solidFill>
                  <a:srgbClr val="FFC000"/>
                </a:solidFill>
                <a:latin typeface="Open Sans SemiBold"/>
                <a:ea typeface="Open Sans SemiBold"/>
                <a:cs typeface="Open Sans SemiBold"/>
                <a:sym typeface="Open Sans SemiBold"/>
              </a:rPr>
              <a:t>Puntos que se tuvieron en cuneta a la hora de estudiar a los competidores directos e indirectos:</a:t>
            </a:r>
          </a:p>
          <a:p>
            <a:pPr marL="285750" lvl="0" indent="-285750" algn="l" rtl="0">
              <a:lnSpc>
                <a:spcPct val="150000"/>
              </a:lnSpc>
              <a:spcBef>
                <a:spcPts val="0"/>
              </a:spcBef>
              <a:spcAft>
                <a:spcPts val="0"/>
              </a:spcAft>
              <a:buClr>
                <a:schemeClr val="bg1"/>
              </a:buClr>
              <a:buFont typeface="Wingdings" panose="05000000000000000000" pitchFamily="2" charset="2"/>
              <a:buChar char="ü"/>
            </a:pPr>
            <a:endParaRPr lang="es-419" dirty="0">
              <a:solidFill>
                <a:schemeClr val="tx1">
                  <a:lumMod val="65000"/>
                  <a:lumOff val="35000"/>
                </a:schemeClr>
              </a:solidFill>
              <a:latin typeface="Open Sans SemiBold"/>
              <a:ea typeface="Open Sans SemiBold"/>
              <a:cs typeface="Open Sans SemiBold"/>
              <a:sym typeface="Open Sans SemiBold"/>
            </a:endParaRPr>
          </a:p>
          <a:p>
            <a:pPr marL="285750" lvl="0" indent="-285750" algn="l" rtl="0">
              <a:lnSpc>
                <a:spcPct val="150000"/>
              </a:lnSpc>
              <a:spcBef>
                <a:spcPts val="0"/>
              </a:spcBef>
              <a:spcAft>
                <a:spcPts val="0"/>
              </a:spcAft>
              <a:buClr>
                <a:schemeClr val="bg1"/>
              </a:buClr>
              <a:buFont typeface="Wingdings" panose="05000000000000000000" pitchFamily="2" charset="2"/>
              <a:buChar char="ü"/>
            </a:pPr>
            <a:r>
              <a:rPr lang="es-419" dirty="0">
                <a:solidFill>
                  <a:schemeClr val="bg1"/>
                </a:solidFill>
                <a:latin typeface="Open Sans SemiBold"/>
                <a:ea typeface="Open Sans SemiBold"/>
                <a:cs typeface="Open Sans SemiBold"/>
                <a:sym typeface="Open Sans SemiBold"/>
              </a:rPr>
              <a:t>Si el diseño complement</a:t>
            </a:r>
            <a:r>
              <a:rPr lang="es-419" dirty="0">
                <a:solidFill>
                  <a:schemeClr val="tx1">
                    <a:lumMod val="65000"/>
                    <a:lumOff val="35000"/>
                  </a:schemeClr>
                </a:solidFill>
                <a:latin typeface="Open Sans SemiBold"/>
                <a:ea typeface="Open Sans SemiBold"/>
                <a:cs typeface="Open Sans SemiBold"/>
                <a:sym typeface="Open Sans SemiBold"/>
              </a:rPr>
              <a:t>a el producto.</a:t>
            </a:r>
          </a:p>
          <a:p>
            <a:pPr marL="285750" lvl="0" indent="-285750" algn="l" rtl="0">
              <a:lnSpc>
                <a:spcPct val="150000"/>
              </a:lnSpc>
              <a:spcBef>
                <a:spcPts val="0"/>
              </a:spcBef>
              <a:spcAft>
                <a:spcPts val="0"/>
              </a:spcAft>
              <a:buClr>
                <a:schemeClr val="bg1"/>
              </a:buClr>
              <a:buFont typeface="Wingdings" panose="05000000000000000000" pitchFamily="2" charset="2"/>
              <a:buChar char="ü"/>
            </a:pPr>
            <a:r>
              <a:rPr lang="es-419" dirty="0">
                <a:solidFill>
                  <a:schemeClr val="bg1"/>
                </a:solidFill>
                <a:latin typeface="Open Sans SemiBold"/>
                <a:ea typeface="Open Sans SemiBold"/>
                <a:cs typeface="Open Sans SemiBold"/>
                <a:sym typeface="Open Sans SemiBold"/>
              </a:rPr>
              <a:t>Si la app es accesible pa</a:t>
            </a:r>
            <a:r>
              <a:rPr lang="es-419" dirty="0">
                <a:solidFill>
                  <a:schemeClr val="tx1">
                    <a:lumMod val="65000"/>
                    <a:lumOff val="35000"/>
                  </a:schemeClr>
                </a:solidFill>
                <a:latin typeface="Open Sans SemiBold"/>
                <a:ea typeface="Open Sans SemiBold"/>
                <a:cs typeface="Open Sans SemiBold"/>
                <a:sym typeface="Open Sans SemiBold"/>
              </a:rPr>
              <a:t>ra todos los usuarios.</a:t>
            </a:r>
          </a:p>
          <a:p>
            <a:pPr marL="285750" lvl="0" indent="-285750" algn="l" rtl="0">
              <a:lnSpc>
                <a:spcPct val="150000"/>
              </a:lnSpc>
              <a:spcBef>
                <a:spcPts val="0"/>
              </a:spcBef>
              <a:spcAft>
                <a:spcPts val="0"/>
              </a:spcAft>
              <a:buClr>
                <a:schemeClr val="bg1"/>
              </a:buClr>
              <a:buFont typeface="Wingdings" panose="05000000000000000000" pitchFamily="2" charset="2"/>
              <a:buChar char="ü"/>
            </a:pPr>
            <a:r>
              <a:rPr lang="es-419" dirty="0">
                <a:solidFill>
                  <a:schemeClr val="bg1"/>
                </a:solidFill>
                <a:latin typeface="Open Sans SemiBold"/>
                <a:ea typeface="Open Sans SemiBold"/>
                <a:cs typeface="Open Sans SemiBold"/>
                <a:sym typeface="Open Sans SemiBold"/>
              </a:rPr>
              <a:t>Si la web mantiene cohe</a:t>
            </a:r>
            <a:r>
              <a:rPr lang="es-419" dirty="0">
                <a:solidFill>
                  <a:schemeClr val="tx1">
                    <a:lumMod val="65000"/>
                    <a:lumOff val="35000"/>
                  </a:schemeClr>
                </a:solidFill>
                <a:latin typeface="Open Sans SemiBold"/>
                <a:ea typeface="Open Sans SemiBold"/>
                <a:cs typeface="Open Sans SemiBold"/>
                <a:sym typeface="Open Sans SemiBold"/>
              </a:rPr>
              <a:t>rencia con la app</a:t>
            </a:r>
          </a:p>
          <a:p>
            <a:pPr marL="285750" lvl="0" indent="-285750" algn="l" rtl="0">
              <a:lnSpc>
                <a:spcPct val="150000"/>
              </a:lnSpc>
              <a:spcBef>
                <a:spcPts val="0"/>
              </a:spcBef>
              <a:spcAft>
                <a:spcPts val="0"/>
              </a:spcAft>
              <a:buClr>
                <a:schemeClr val="bg1"/>
              </a:buClr>
              <a:buFont typeface="Wingdings" panose="05000000000000000000" pitchFamily="2" charset="2"/>
              <a:buChar char="ü"/>
            </a:pPr>
            <a:r>
              <a:rPr lang="es-419" dirty="0">
                <a:solidFill>
                  <a:schemeClr val="bg1"/>
                </a:solidFill>
                <a:latin typeface="Open Sans SemiBold"/>
                <a:ea typeface="Open Sans SemiBold"/>
                <a:cs typeface="Open Sans SemiBold"/>
                <a:sym typeface="Open Sans SemiBold"/>
              </a:rPr>
              <a:t>Si la navegación es clara</a:t>
            </a:r>
            <a:r>
              <a:rPr lang="es-419" dirty="0">
                <a:solidFill>
                  <a:schemeClr val="tx1">
                    <a:lumMod val="65000"/>
                    <a:lumOff val="35000"/>
                  </a:schemeClr>
                </a:solidFill>
                <a:latin typeface="Open Sans SemiBold"/>
                <a:ea typeface="Open Sans SemiBold"/>
                <a:cs typeface="Open Sans SemiBold"/>
                <a:sym typeface="Open Sans SemiBold"/>
              </a:rPr>
              <a:t>.</a:t>
            </a:r>
          </a:p>
          <a:p>
            <a:pPr marL="285750" lvl="0" indent="-285750" algn="l" rtl="0">
              <a:lnSpc>
                <a:spcPct val="150000"/>
              </a:lnSpc>
              <a:spcBef>
                <a:spcPts val="0"/>
              </a:spcBef>
              <a:spcAft>
                <a:spcPts val="0"/>
              </a:spcAft>
              <a:buClr>
                <a:schemeClr val="bg1"/>
              </a:buClr>
              <a:buFont typeface="Wingdings" panose="05000000000000000000" pitchFamily="2" charset="2"/>
              <a:buChar char="ü"/>
            </a:pPr>
            <a:r>
              <a:rPr lang="es-419" dirty="0">
                <a:solidFill>
                  <a:schemeClr val="bg1"/>
                </a:solidFill>
                <a:latin typeface="Open Sans SemiBold"/>
                <a:ea typeface="Open Sans SemiBold"/>
                <a:cs typeface="Open Sans SemiBold"/>
                <a:sym typeface="Open Sans SemiBold"/>
              </a:rPr>
              <a:t>Qué funciones están dis</a:t>
            </a:r>
            <a:r>
              <a:rPr lang="es-419" dirty="0">
                <a:solidFill>
                  <a:schemeClr val="tx1">
                    <a:lumMod val="65000"/>
                    <a:lumOff val="35000"/>
                  </a:schemeClr>
                </a:solidFill>
                <a:latin typeface="Open Sans SemiBold"/>
                <a:ea typeface="Open Sans SemiBold"/>
                <a:cs typeface="Open Sans SemiBold"/>
                <a:sym typeface="Open Sans SemiBold"/>
              </a:rPr>
              <a:t>ponibles para los usuarios.</a:t>
            </a:r>
          </a:p>
          <a:p>
            <a:pPr marL="285750" lvl="0" indent="-285750" algn="l" rtl="0">
              <a:lnSpc>
                <a:spcPct val="150000"/>
              </a:lnSpc>
              <a:spcBef>
                <a:spcPts val="0"/>
              </a:spcBef>
              <a:spcAft>
                <a:spcPts val="0"/>
              </a:spcAft>
              <a:buClr>
                <a:schemeClr val="bg1"/>
              </a:buClr>
              <a:buFont typeface="Wingdings" panose="05000000000000000000" pitchFamily="2" charset="2"/>
              <a:buChar char="ü"/>
            </a:pPr>
            <a:r>
              <a:rPr lang="es-419" dirty="0">
                <a:solidFill>
                  <a:schemeClr val="bg1"/>
                </a:solidFill>
                <a:latin typeface="Open Sans SemiBold"/>
                <a:ea typeface="Open Sans SemiBold"/>
                <a:cs typeface="Open Sans SemiBold"/>
                <a:sym typeface="Open Sans SemiBold"/>
              </a:rPr>
              <a:t>Si la app tiene la misma </a:t>
            </a:r>
            <a:r>
              <a:rPr lang="es-419" dirty="0">
                <a:solidFill>
                  <a:schemeClr val="tx1">
                    <a:lumMod val="65000"/>
                    <a:lumOff val="35000"/>
                  </a:schemeClr>
                </a:solidFill>
                <a:latin typeface="Open Sans SemiBold"/>
                <a:ea typeface="Open Sans SemiBold"/>
                <a:cs typeface="Open Sans SemiBold"/>
                <a:sym typeface="Open Sans SemiBold"/>
              </a:rPr>
              <a:t>apariencia en todas las secciones y páginas.</a:t>
            </a:r>
          </a:p>
          <a:p>
            <a:pPr marL="285750" lvl="0" indent="-285750" algn="l" rtl="0">
              <a:lnSpc>
                <a:spcPct val="150000"/>
              </a:lnSpc>
              <a:spcBef>
                <a:spcPts val="0"/>
              </a:spcBef>
              <a:spcAft>
                <a:spcPts val="0"/>
              </a:spcAft>
              <a:buClr>
                <a:schemeClr val="bg1"/>
              </a:buClr>
              <a:buFont typeface="Wingdings" panose="05000000000000000000" pitchFamily="2" charset="2"/>
              <a:buChar char="ü"/>
            </a:pPr>
            <a:r>
              <a:rPr lang="es-419" dirty="0">
                <a:solidFill>
                  <a:schemeClr val="bg1"/>
                </a:solidFill>
                <a:latin typeface="Open Sans SemiBold"/>
                <a:ea typeface="Open Sans SemiBold"/>
                <a:cs typeface="Open Sans SemiBold"/>
                <a:sym typeface="Open Sans SemiBold"/>
              </a:rPr>
              <a:t>Si los usuarios podrán e</a:t>
            </a:r>
            <a:r>
              <a:rPr lang="es-419" dirty="0">
                <a:solidFill>
                  <a:schemeClr val="tx1">
                    <a:lumMod val="65000"/>
                    <a:lumOff val="35000"/>
                  </a:schemeClr>
                </a:solidFill>
                <a:latin typeface="Open Sans SemiBold"/>
                <a:ea typeface="Open Sans SemiBold"/>
                <a:cs typeface="Open Sans SemiBold"/>
                <a:sym typeface="Open Sans SemiBold"/>
              </a:rPr>
              <a:t>ncontrar los detalles que les interesan.</a:t>
            </a:r>
            <a:endParaRPr dirty="0">
              <a:solidFill>
                <a:schemeClr val="tx1">
                  <a:lumMod val="65000"/>
                  <a:lumOff val="35000"/>
                </a:schemeClr>
              </a:solidFill>
              <a:latin typeface="Open Sans SemiBold"/>
              <a:ea typeface="Open Sans SemiBold"/>
              <a:cs typeface="Open Sans SemiBold"/>
              <a:sym typeface="Open Sans SemiBold"/>
            </a:endParaRPr>
          </a:p>
          <a:p>
            <a:pPr marL="171450" lvl="0" indent="-171450" algn="l" rtl="0">
              <a:lnSpc>
                <a:spcPct val="150000"/>
              </a:lnSpc>
              <a:spcBef>
                <a:spcPts val="0"/>
              </a:spcBef>
              <a:spcAft>
                <a:spcPts val="0"/>
              </a:spcAft>
              <a:buClr>
                <a:schemeClr val="bg1"/>
              </a:buClr>
              <a:buFont typeface="Wingdings" panose="05000000000000000000" pitchFamily="2" charset="2"/>
              <a:buChar char="ü"/>
            </a:pPr>
            <a:endParaRPr sz="1200" dirty="0">
              <a:solidFill>
                <a:srgbClr val="5F6368"/>
              </a:solidFill>
              <a:latin typeface="Open Sans"/>
              <a:ea typeface="Open Sans"/>
              <a:cs typeface="Open Sans"/>
              <a:sym typeface="Open Sans"/>
            </a:endParaRPr>
          </a:p>
          <a:p>
            <a:pPr marL="285750" lvl="0" indent="-285750" algn="l" rtl="0">
              <a:lnSpc>
                <a:spcPct val="150000"/>
              </a:lnSpc>
              <a:spcBef>
                <a:spcPts val="0"/>
              </a:spcBef>
              <a:spcAft>
                <a:spcPts val="0"/>
              </a:spcAft>
              <a:buClr>
                <a:schemeClr val="bg1"/>
              </a:buClr>
              <a:buFont typeface="Wingdings" panose="05000000000000000000" pitchFamily="2" charset="2"/>
              <a:buChar char="ü"/>
            </a:pPr>
            <a:endParaRPr dirty="0"/>
          </a:p>
        </p:txBody>
      </p:sp>
    </p:spTree>
    <p:extLst>
      <p:ext uri="{BB962C8B-B14F-4D97-AF65-F5344CB8AC3E}">
        <p14:creationId xmlns:p14="http://schemas.microsoft.com/office/powerpoint/2010/main" val="2180977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7E8E2"/>
        </a:solidFill>
        <a:effectLst/>
      </p:bgPr>
    </p:bg>
    <p:spTree>
      <p:nvGrpSpPr>
        <p:cNvPr id="1" name="Shape 218"/>
        <p:cNvGrpSpPr/>
        <p:nvPr/>
      </p:nvGrpSpPr>
      <p:grpSpPr>
        <a:xfrm>
          <a:off x="0" y="0"/>
          <a:ext cx="0" cy="0"/>
          <a:chOff x="0" y="0"/>
          <a:chExt cx="0" cy="0"/>
        </a:xfrm>
      </p:grpSpPr>
      <p:sp>
        <p:nvSpPr>
          <p:cNvPr id="219" name="Google Shape;219;p47"/>
          <p:cNvSpPr txBox="1"/>
          <p:nvPr/>
        </p:nvSpPr>
        <p:spPr>
          <a:xfrm>
            <a:off x="248734" y="141109"/>
            <a:ext cx="6108600" cy="554100"/>
          </a:xfrm>
          <a:prstGeom prst="rect">
            <a:avLst/>
          </a:prstGeom>
          <a:noFill/>
          <a:ln>
            <a:noFill/>
          </a:ln>
        </p:spPr>
        <p:txBody>
          <a:bodyPr spcFirstLastPara="1" wrap="square" lIns="0" tIns="91425" rIns="91425" bIns="91425" rtlCol="0" anchor="t" anchorCtr="0">
            <a:spAutoFit/>
          </a:bodyPr>
          <a:lstStyle/>
          <a:p>
            <a:pPr marL="0" lvl="0" indent="0" algn="l" rtl="0">
              <a:spcBef>
                <a:spcPts val="0"/>
              </a:spcBef>
              <a:spcAft>
                <a:spcPts val="0"/>
              </a:spcAft>
              <a:buNone/>
            </a:pPr>
            <a:r>
              <a:rPr lang="es" sz="2400" dirty="0">
                <a:solidFill>
                  <a:srgbClr val="5F6368"/>
                </a:solidFill>
                <a:latin typeface="Open Sans"/>
                <a:ea typeface="Open Sans"/>
                <a:cs typeface="Open Sans"/>
                <a:sym typeface="Open Sans"/>
              </a:rPr>
              <a:t>Persona: </a:t>
            </a:r>
            <a:r>
              <a:rPr lang="es" sz="2400" b="1" dirty="0">
                <a:solidFill>
                  <a:srgbClr val="5F6368"/>
                </a:solidFill>
                <a:latin typeface="Open Sans"/>
                <a:ea typeface="Open Sans"/>
                <a:cs typeface="Open Sans"/>
                <a:sym typeface="Open Sans"/>
              </a:rPr>
              <a:t>Lucrecia Muñoz</a:t>
            </a:r>
            <a:endParaRPr sz="2400" b="1" dirty="0">
              <a:solidFill>
                <a:srgbClr val="5F6368"/>
              </a:solidFill>
              <a:latin typeface="Open Sans"/>
              <a:ea typeface="Open Sans"/>
              <a:cs typeface="Open Sans"/>
              <a:sym typeface="Open Sans"/>
            </a:endParaRPr>
          </a:p>
        </p:txBody>
      </p:sp>
      <p:sp>
        <p:nvSpPr>
          <p:cNvPr id="221" name="Google Shape;221;p47"/>
          <p:cNvSpPr txBox="1"/>
          <p:nvPr/>
        </p:nvSpPr>
        <p:spPr>
          <a:xfrm>
            <a:off x="53788" y="801400"/>
            <a:ext cx="2115800" cy="3323957"/>
          </a:xfrm>
          <a:prstGeom prst="rect">
            <a:avLst/>
          </a:prstGeom>
          <a:noFill/>
          <a:ln>
            <a:noFill/>
          </a:ln>
        </p:spPr>
        <p:txBody>
          <a:bodyPr spcFirstLastPara="1" wrap="square" lIns="0" tIns="91425" rIns="91425" bIns="91425" rtlCol="0" anchor="t" anchorCtr="0">
            <a:spAutoFit/>
          </a:bodyPr>
          <a:lstStyle/>
          <a:p>
            <a:pPr marL="0" lvl="0" indent="0" algn="l" rtl="0">
              <a:lnSpc>
                <a:spcPct val="150000"/>
              </a:lnSpc>
              <a:spcBef>
                <a:spcPts val="0"/>
              </a:spcBef>
              <a:spcAft>
                <a:spcPts val="0"/>
              </a:spcAft>
              <a:buNone/>
            </a:pPr>
            <a:r>
              <a:rPr lang="es" dirty="0">
                <a:solidFill>
                  <a:srgbClr val="FFC000"/>
                </a:solidFill>
                <a:latin typeface="Open Sans SemiBold"/>
                <a:ea typeface="Open Sans SemiBold"/>
                <a:cs typeface="Open Sans SemiBold"/>
                <a:sym typeface="Open Sans SemiBold"/>
              </a:rPr>
              <a:t>Planteamiento del problema:</a:t>
            </a:r>
            <a:endParaRPr dirty="0">
              <a:solidFill>
                <a:srgbClr val="FFC000"/>
              </a:solidFill>
              <a:latin typeface="Open Sans SemiBold"/>
              <a:ea typeface="Open Sans SemiBold"/>
              <a:cs typeface="Open Sans SemiBold"/>
              <a:sym typeface="Open Sans SemiBold"/>
            </a:endParaRPr>
          </a:p>
          <a:p>
            <a:pPr marL="0" lvl="0" indent="0" algn="l" rtl="0">
              <a:lnSpc>
                <a:spcPct val="150000"/>
              </a:lnSpc>
              <a:spcBef>
                <a:spcPts val="0"/>
              </a:spcBef>
              <a:spcAft>
                <a:spcPts val="0"/>
              </a:spcAft>
              <a:buNone/>
            </a:pPr>
            <a:r>
              <a:rPr lang="es-419" sz="1200" dirty="0">
                <a:solidFill>
                  <a:schemeClr val="bg1"/>
                </a:solidFill>
                <a:latin typeface="Open Sans"/>
                <a:ea typeface="Open Sans"/>
                <a:cs typeface="Open Sans"/>
                <a:sym typeface="Open Sans"/>
              </a:rPr>
              <a:t>Lucrecia es una diseñadora de modas que tiene su propio local de repa y necesita una forma de poder llevar sus finanzas de forma electrónica sin usar una planilla de Excel que suelen ser difíciles de usar y poco estéticas.</a:t>
            </a:r>
            <a:endParaRPr dirty="0">
              <a:solidFill>
                <a:schemeClr val="bg1"/>
              </a:solidFill>
            </a:endParaRPr>
          </a:p>
        </p:txBody>
      </p:sp>
      <p:graphicFrame>
        <p:nvGraphicFramePr>
          <p:cNvPr id="3" name="Objeto 2">
            <a:extLst>
              <a:ext uri="{FF2B5EF4-FFF2-40B4-BE49-F238E27FC236}">
                <a16:creationId xmlns:a16="http://schemas.microsoft.com/office/drawing/2014/main" id="{9916B29E-8310-4AB1-A89C-6BF1D5AAD074}"/>
              </a:ext>
            </a:extLst>
          </p:cNvPr>
          <p:cNvGraphicFramePr>
            <a:graphicFrameLocks noChangeAspect="1"/>
          </p:cNvGraphicFramePr>
          <p:nvPr>
            <p:extLst>
              <p:ext uri="{D42A27DB-BD31-4B8C-83A1-F6EECF244321}">
                <p14:modId xmlns:p14="http://schemas.microsoft.com/office/powerpoint/2010/main" val="2216624105"/>
              </p:ext>
            </p:extLst>
          </p:nvPr>
        </p:nvGraphicFramePr>
        <p:xfrm>
          <a:off x="2169588" y="642937"/>
          <a:ext cx="6858000" cy="3857625"/>
        </p:xfrm>
        <a:graphic>
          <a:graphicData uri="http://schemas.openxmlformats.org/presentationml/2006/ole">
            <mc:AlternateContent xmlns:mc="http://schemas.openxmlformats.org/markup-compatibility/2006">
              <mc:Choice xmlns:v="urn:schemas-microsoft-com:vml" Requires="v">
                <p:oleObj spid="_x0000_s1118" name="Acrobat Document" r:id="rId4" imgW="6858000" imgH="3857625" progId="Acrobat.Document.DC">
                  <p:embed/>
                </p:oleObj>
              </mc:Choice>
              <mc:Fallback>
                <p:oleObj name="Acrobat Document" r:id="rId4" imgW="6858000" imgH="3857625" progId="Acrobat.Document.DC">
                  <p:embed/>
                  <p:pic>
                    <p:nvPicPr>
                      <p:cNvPr id="0" name=""/>
                      <p:cNvPicPr/>
                      <p:nvPr/>
                    </p:nvPicPr>
                    <p:blipFill>
                      <a:blip r:embed="rId5"/>
                      <a:stretch>
                        <a:fillRect/>
                      </a:stretch>
                    </p:blipFill>
                    <p:spPr>
                      <a:xfrm>
                        <a:off x="2169588" y="642937"/>
                        <a:ext cx="6858000" cy="3857625"/>
                      </a:xfrm>
                      <a:prstGeom prst="rect">
                        <a:avLst/>
                      </a:prstGeom>
                    </p:spPr>
                  </p:pic>
                </p:oleObj>
              </mc:Fallback>
            </mc:AlternateContent>
          </a:graphicData>
        </a:graphic>
      </p:graphicFrame>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rco">
  <a:themeElements>
    <a:clrScheme name="Violeta">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Marco">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arco">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18A1B607-7BAE-46D6-8090-545AC7BDD739}"/>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620</TotalTime>
  <Words>1434</Words>
  <Application>Microsoft Office PowerPoint</Application>
  <PresentationFormat>Presentación en pantalla (16:9)</PresentationFormat>
  <Paragraphs>147</Paragraphs>
  <Slides>33</Slides>
  <Notes>32</Notes>
  <HiddenSlides>0</HiddenSlides>
  <MMClips>0</MMClips>
  <ScaleCrop>false</ScaleCrop>
  <HeadingPairs>
    <vt:vector size="8" baseType="variant">
      <vt:variant>
        <vt:lpstr>Fuentes usadas</vt:lpstr>
      </vt:variant>
      <vt:variant>
        <vt:i4>9</vt:i4>
      </vt:variant>
      <vt:variant>
        <vt:lpstr>Tema</vt:lpstr>
      </vt:variant>
      <vt:variant>
        <vt:i4>2</vt:i4>
      </vt:variant>
      <vt:variant>
        <vt:lpstr>Servidores OLE incrustados</vt:lpstr>
      </vt:variant>
      <vt:variant>
        <vt:i4>2</vt:i4>
      </vt:variant>
      <vt:variant>
        <vt:lpstr>Títulos de diapositiva</vt:lpstr>
      </vt:variant>
      <vt:variant>
        <vt:i4>33</vt:i4>
      </vt:variant>
    </vt:vector>
  </HeadingPairs>
  <TitlesOfParts>
    <vt:vector size="46" baseType="lpstr">
      <vt:lpstr>Open Sans</vt:lpstr>
      <vt:lpstr>Calibri</vt:lpstr>
      <vt:lpstr>Google Sans Medium</vt:lpstr>
      <vt:lpstr>Wingdings 2</vt:lpstr>
      <vt:lpstr>Google Sans</vt:lpstr>
      <vt:lpstr>Arial</vt:lpstr>
      <vt:lpstr>Corbel</vt:lpstr>
      <vt:lpstr>Open Sans SemiBold</vt:lpstr>
      <vt:lpstr>Wingdings</vt:lpstr>
      <vt:lpstr>Simple Light</vt:lpstr>
      <vt:lpstr>Marco</vt:lpstr>
      <vt:lpstr>Acrobat Document</vt:lpstr>
      <vt:lpstr>Presentation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Jahaziel Muller</cp:lastModifiedBy>
  <cp:revision>100</cp:revision>
  <dcterms:modified xsi:type="dcterms:W3CDTF">2023-01-04T13:55:00Z</dcterms:modified>
</cp:coreProperties>
</file>